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26.xml" ContentType="application/vnd.openxmlformats-officedocument.presentationml.tags+xml"/>
  <Override PartName="/ppt/notesSlides/notesSlide13.xml" ContentType="application/vnd.openxmlformats-officedocument.presentationml.notesSlide+xml"/>
  <Override PartName="/ppt/comments/modernComment_106_EEE47600.xml" ContentType="application/vnd.ms-powerpoint.comments+xml"/>
  <Override PartName="/ppt/tags/tag27.xml" ContentType="application/vnd.openxmlformats-officedocument.presentationml.tags+xml"/>
  <Override PartName="/ppt/notesSlides/notesSlide14.xml" ContentType="application/vnd.openxmlformats-officedocument.presentationml.notesSlide+xml"/>
  <Override PartName="/ppt/tags/tag28.xml" ContentType="application/vnd.openxmlformats-officedocument.presentationml.tags+xml"/>
  <Override PartName="/ppt/notesSlides/notesSlide15.xml" ContentType="application/vnd.openxmlformats-officedocument.presentationml.notesSlide+xml"/>
  <Override PartName="/ppt/tags/tag29.xml" ContentType="application/vnd.openxmlformats-officedocument.presentationml.tags+xml"/>
  <Override PartName="/ppt/notesSlides/notesSlide16.xml" ContentType="application/vnd.openxmlformats-officedocument.presentationml.notesSlide+xml"/>
  <Override PartName="/ppt/tags/tag30.xml" ContentType="application/vnd.openxmlformats-officedocument.presentationml.tags+xml"/>
  <Override PartName="/ppt/notesSlides/notesSlide17.xml" ContentType="application/vnd.openxmlformats-officedocument.presentationml.notesSlide+xml"/>
  <Override PartName="/ppt/tags/tag31.xml" ContentType="application/vnd.openxmlformats-officedocument.presentationml.tags+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3"/>
  </p:notesMasterIdLst>
  <p:sldIdLst>
    <p:sldId id="256" r:id="rId5"/>
    <p:sldId id="274" r:id="rId6"/>
    <p:sldId id="275" r:id="rId7"/>
    <p:sldId id="261" r:id="rId8"/>
    <p:sldId id="258" r:id="rId9"/>
    <p:sldId id="260" r:id="rId10"/>
    <p:sldId id="259" r:id="rId11"/>
    <p:sldId id="264" r:id="rId12"/>
    <p:sldId id="265" r:id="rId13"/>
    <p:sldId id="266" r:id="rId14"/>
    <p:sldId id="267" r:id="rId15"/>
    <p:sldId id="272" r:id="rId16"/>
    <p:sldId id="262" r:id="rId17"/>
    <p:sldId id="268" r:id="rId18"/>
    <p:sldId id="270" r:id="rId19"/>
    <p:sldId id="269" r:id="rId20"/>
    <p:sldId id="271" r:id="rId21"/>
    <p:sldId id="273" r:id="rId22"/>
  </p:sldIdLst>
  <p:sldSz cx="12192000" cy="6858000"/>
  <p:notesSz cx="6858000" cy="9144000"/>
  <p:embeddedFontLst>
    <p:embeddedFont>
      <p:font typeface="Ubuntu" panose="020B0504030602030204" pitchFamily="34" charset="0"/>
      <p:regular r:id="rId24"/>
      <p:bold r:id="rId25"/>
    </p:embeddedFont>
  </p:embeddedFontLst>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CDE00E-D434-7116-9AC3-4CE342097C6F}" name="Maaike De prins" initials="Mp" userId="S::deprima@cronos.be::fe582fb6-239e-442f-9366-7cda96179d8a" providerId="AD"/>
  <p188:author id="{5DADD051-D09A-E567-1BBB-596C449F32A8}" name="Tjalie Bernaerts" initials="TB" userId="S::bernatj@cronos.be::2e07473e-f961-40b5-a08c-47aaeaaa5051" providerId="AD"/>
  <p188:author id="{3B6BD074-7D62-4D85-F3C1-3C9C05CDB64D}" name="Daphné Van Orshaegen" initials="DV" userId="S::vanorda@cronos.be::90335b56-350c-416d-a3e1-603747bf5338" providerId="AD"/>
  <p188:author id="{8223B5F4-D945-7F89-EB88-56EFA9AB0DF6}" name="Elizabeth Naulaerts" initials="EN" userId="S::naulael@cronos.be::40c788d7-c066-4270-8b35-38beacbb6db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E76B3"/>
    <a:srgbClr val="FFBF91"/>
    <a:srgbClr val="8FCBCA"/>
    <a:srgbClr val="8E77B3"/>
    <a:srgbClr val="F3B9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D773BA-D576-4E53-9456-A7D99ABAE262}" v="30" vWet="38" dt="2026-04-30T12:32:02.681"/>
    <p1510:client id="{77D47F44-E11C-4588-BBC2-2698BB422240}" v="159" vWet="161" dt="2026-04-30T12:43:48.440"/>
    <p1510:client id="{C15FD2A1-DD16-40CE-9BC2-BE2E94D1D409}" v="236" dt="2026-04-30T12:51:49.5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omments/modernComment_106_EEE47600.xml><?xml version="1.0" encoding="utf-8"?>
<p188:cmLst xmlns:a="http://schemas.openxmlformats.org/drawingml/2006/main" xmlns:r="http://schemas.openxmlformats.org/officeDocument/2006/relationships" xmlns:p188="http://schemas.microsoft.com/office/powerpoint/2018/8/main">
  <p188:cm id="{C2E874BA-C91D-4532-A20E-6FBBDB8156F1}" authorId="{34CDE00E-D434-7116-9AC3-4CE342097C6F}" created="2026-04-29T09:29:30.356">
    <ac:deMkLst xmlns:ac="http://schemas.microsoft.com/office/drawing/2013/main/command">
      <pc:docMk xmlns:pc="http://schemas.microsoft.com/office/powerpoint/2013/main/command"/>
      <pc:sldMk xmlns:pc="http://schemas.microsoft.com/office/powerpoint/2013/main/command" cId="4007949824" sldId="262"/>
      <ac:spMk id="3" creationId="{5DCC76DC-B42D-176B-ADFA-75D9C0F3CD7F}"/>
    </ac:deMkLst>
    <p188:txBody>
      <a:bodyPr/>
      <a:lstStyle/>
      <a:p>
        <a:r>
          <a:rPr lang="en-BE"/>
          <a:t>@FeBi: Wat verwachten jullie dat antwoorden kunnen zijn van ‘blocking factors’ bij deze doelgroep? En bijkomend, hoe kunnen we deze zaken weerleggen?
We geven graag wat houvast mee in de vorm van wat voorbeelden, zodat de presentator goed voorbereid is.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C1A06C-C975-437A-BE92-9FB9F3E56570}" type="datetimeFigureOut">
              <a:rPr lang="nl-BE" smtClean="0"/>
              <a:t>5/05/2026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693232-1B3A-4520-A998-B3E8FA3948FD}" type="slidenum">
              <a:rPr lang="nl-BE" smtClean="0"/>
              <a:t>‹nr.›</a:t>
            </a:fld>
            <a:endParaRPr lang="nl-BE"/>
          </a:p>
        </p:txBody>
      </p:sp>
    </p:spTree>
    <p:extLst>
      <p:ext uri="{BB962C8B-B14F-4D97-AF65-F5344CB8AC3E}">
        <p14:creationId xmlns:p14="http://schemas.microsoft.com/office/powerpoint/2010/main" val="2649802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en-US" b="1" err="1"/>
              <a:t>Introductie</a:t>
            </a:r>
            <a:endParaRPr lang="en-US" b="1"/>
          </a:p>
          <a:p>
            <a:endParaRPr lang="en-US" b="1"/>
          </a:p>
          <a:p>
            <a:r>
              <a:rPr lang="en-US"/>
              <a:t>Doe </a:t>
            </a:r>
            <a:r>
              <a:rPr lang="en-US" err="1"/>
              <a:t>een</a:t>
            </a:r>
            <a:r>
              <a:rPr lang="en-US"/>
              <a:t> </a:t>
            </a:r>
            <a:r>
              <a:rPr lang="en-US" err="1"/>
              <a:t>korte</a:t>
            </a:r>
            <a:r>
              <a:rPr lang="en-US"/>
              <a:t> </a:t>
            </a:r>
            <a:r>
              <a:rPr lang="en-US" b="1" err="1"/>
              <a:t>kennismaking</a:t>
            </a:r>
            <a:r>
              <a:rPr lang="en-US"/>
              <a:t>: </a:t>
            </a:r>
            <a:r>
              <a:rPr lang="en-US" err="1"/>
              <a:t>stel</a:t>
            </a:r>
            <a:r>
              <a:rPr lang="en-US"/>
              <a:t> </a:t>
            </a:r>
            <a:r>
              <a:rPr lang="en-US" err="1"/>
              <a:t>jezelf</a:t>
            </a:r>
            <a:r>
              <a:rPr lang="en-US"/>
              <a:t> </a:t>
            </a:r>
            <a:r>
              <a:rPr lang="en-US" err="1"/>
              <a:t>voor</a:t>
            </a:r>
            <a:r>
              <a:rPr lang="en-US"/>
              <a:t> </a:t>
            </a:r>
            <a:r>
              <a:rPr lang="en-US" err="1"/>
              <a:t>en</a:t>
            </a:r>
            <a:r>
              <a:rPr lang="en-US"/>
              <a:t> </a:t>
            </a:r>
            <a:r>
              <a:rPr lang="en-US" err="1"/>
              <a:t>vraag</a:t>
            </a:r>
            <a:r>
              <a:rPr lang="en-US"/>
              <a:t> </a:t>
            </a:r>
            <a:r>
              <a:rPr lang="en-US" err="1"/>
              <a:t>na</a:t>
            </a:r>
            <a:r>
              <a:rPr lang="en-US"/>
              <a:t> in </a:t>
            </a:r>
            <a:r>
              <a:rPr lang="en-US" err="1"/>
              <a:t>welke</a:t>
            </a:r>
            <a:r>
              <a:rPr lang="en-US"/>
              <a:t> </a:t>
            </a:r>
            <a:r>
              <a:rPr lang="en-US" err="1"/>
              <a:t>contexten</a:t>
            </a:r>
            <a:r>
              <a:rPr lang="en-US"/>
              <a:t> de </a:t>
            </a:r>
            <a:r>
              <a:rPr lang="en-US" err="1"/>
              <a:t>deelnemers</a:t>
            </a:r>
            <a:r>
              <a:rPr lang="en-US"/>
              <a:t> </a:t>
            </a:r>
            <a:r>
              <a:rPr lang="en-US" err="1"/>
              <a:t>werken</a:t>
            </a:r>
            <a:r>
              <a:rPr lang="en-US"/>
              <a:t>. </a:t>
            </a:r>
            <a:r>
              <a:rPr lang="en-US" err="1"/>
              <a:t>Gebruik</a:t>
            </a:r>
            <a:r>
              <a:rPr lang="en-US"/>
              <a:t> </a:t>
            </a:r>
            <a:r>
              <a:rPr lang="en-US" err="1"/>
              <a:t>deze</a:t>
            </a:r>
            <a:r>
              <a:rPr lang="en-US"/>
              <a:t> info om het </a:t>
            </a:r>
            <a:r>
              <a:rPr lang="en-US" err="1"/>
              <a:t>belang</a:t>
            </a:r>
            <a:r>
              <a:rPr lang="en-US"/>
              <a:t> van het </a:t>
            </a:r>
            <a:r>
              <a:rPr lang="en-US" err="1"/>
              <a:t>leertraject</a:t>
            </a:r>
            <a:r>
              <a:rPr lang="en-US"/>
              <a:t> </a:t>
            </a:r>
            <a:r>
              <a:rPr lang="en-US" err="1"/>
              <a:t>doorheen</a:t>
            </a:r>
            <a:r>
              <a:rPr lang="en-US"/>
              <a:t> </a:t>
            </a:r>
            <a:r>
              <a:rPr lang="en-US" err="1"/>
              <a:t>deze</a:t>
            </a:r>
            <a:r>
              <a:rPr lang="en-US"/>
              <a:t> </a:t>
            </a:r>
            <a:r>
              <a:rPr lang="en-US" err="1"/>
              <a:t>presentatie</a:t>
            </a:r>
            <a:r>
              <a:rPr lang="en-US"/>
              <a:t> extra </a:t>
            </a:r>
            <a:r>
              <a:rPr lang="en-US" err="1"/>
              <a:t>te</a:t>
            </a:r>
            <a:r>
              <a:rPr lang="en-US"/>
              <a:t> </a:t>
            </a:r>
            <a:r>
              <a:rPr lang="en-US" err="1"/>
              <a:t>benadrukken</a:t>
            </a:r>
            <a:r>
              <a:rPr lang="en-US"/>
              <a:t>.</a:t>
            </a:r>
          </a:p>
          <a:p>
            <a:endParaRPr lang="en-US"/>
          </a:p>
          <a:p>
            <a:r>
              <a:rPr lang="en-US"/>
              <a:t>Leg </a:t>
            </a:r>
            <a:r>
              <a:rPr lang="en-US" err="1"/>
              <a:t>kort</a:t>
            </a:r>
            <a:r>
              <a:rPr lang="en-US"/>
              <a:t> </a:t>
            </a:r>
            <a:r>
              <a:rPr lang="en-US" err="1"/>
              <a:t>uit</a:t>
            </a:r>
            <a:r>
              <a:rPr lang="en-US"/>
              <a:t> </a:t>
            </a:r>
            <a:r>
              <a:rPr lang="en-US" b="1"/>
              <a:t>wat</a:t>
            </a:r>
            <a:r>
              <a:rPr lang="en-US"/>
              <a:t> </a:t>
            </a:r>
            <a:r>
              <a:rPr lang="en-US" b="1"/>
              <a:t>‘</a:t>
            </a:r>
            <a:r>
              <a:rPr lang="en-US" b="1" err="1"/>
              <a:t>Opnieuw</a:t>
            </a:r>
            <a:r>
              <a:rPr lang="en-US" b="1"/>
              <a:t> </a:t>
            </a:r>
            <a:r>
              <a:rPr lang="en-US" b="1" err="1"/>
              <a:t>aan</a:t>
            </a:r>
            <a:r>
              <a:rPr lang="en-US" b="1"/>
              <a:t> </a:t>
            </a:r>
            <a:r>
              <a:rPr lang="en-US" b="1" err="1"/>
              <a:t>boord</a:t>
            </a:r>
            <a:r>
              <a:rPr lang="en-US" b="1"/>
              <a:t>’ </a:t>
            </a:r>
            <a:r>
              <a:rPr lang="en-US" b="1" err="1"/>
              <a:t>inhoudt</a:t>
            </a:r>
            <a:r>
              <a:rPr lang="en-US"/>
              <a:t>: burn-out </a:t>
            </a:r>
            <a:r>
              <a:rPr lang="en-US" err="1"/>
              <a:t>komt</a:t>
            </a:r>
            <a:r>
              <a:rPr lang="en-US"/>
              <a:t> </a:t>
            </a:r>
            <a:r>
              <a:rPr lang="en-US" err="1"/>
              <a:t>helaas</a:t>
            </a:r>
            <a:r>
              <a:rPr lang="en-US"/>
              <a:t> </a:t>
            </a:r>
            <a:r>
              <a:rPr lang="en-US" err="1"/>
              <a:t>vaak</a:t>
            </a:r>
            <a:r>
              <a:rPr lang="en-US"/>
              <a:t> </a:t>
            </a:r>
            <a:r>
              <a:rPr lang="en-US" err="1"/>
              <a:t>voor</a:t>
            </a:r>
            <a:r>
              <a:rPr lang="en-US"/>
              <a:t> </a:t>
            </a:r>
            <a:r>
              <a:rPr lang="en-US" err="1"/>
              <a:t>binnen</a:t>
            </a:r>
            <a:r>
              <a:rPr lang="en-US"/>
              <a:t> de </a:t>
            </a:r>
            <a:r>
              <a:rPr lang="en-US" err="1"/>
              <a:t>zorgsector</a:t>
            </a:r>
            <a:r>
              <a:rPr lang="en-US"/>
              <a:t>. </a:t>
            </a:r>
            <a:r>
              <a:rPr lang="en-US" err="1"/>
              <a:t>Daarom</a:t>
            </a:r>
            <a:r>
              <a:rPr lang="en-US"/>
              <a:t> </a:t>
            </a:r>
            <a:r>
              <a:rPr lang="en-US" err="1"/>
              <a:t>werd</a:t>
            </a:r>
            <a:r>
              <a:rPr lang="en-US"/>
              <a:t> er </a:t>
            </a:r>
            <a:r>
              <a:rPr lang="en-US" err="1"/>
              <a:t>een</a:t>
            </a:r>
            <a:r>
              <a:rPr lang="en-US"/>
              <a:t> </a:t>
            </a:r>
            <a:r>
              <a:rPr lang="en-US" err="1"/>
              <a:t>leertraject</a:t>
            </a:r>
            <a:r>
              <a:rPr lang="en-US"/>
              <a:t> </a:t>
            </a:r>
            <a:r>
              <a:rPr lang="en-US" err="1"/>
              <a:t>uitgewerkt</a:t>
            </a:r>
            <a:r>
              <a:rPr lang="en-US"/>
              <a:t> </a:t>
            </a:r>
            <a:r>
              <a:rPr lang="en-US" err="1"/>
              <a:t>dat</a:t>
            </a:r>
            <a:r>
              <a:rPr lang="en-US"/>
              <a:t> </a:t>
            </a:r>
            <a:r>
              <a:rPr lang="en-US" err="1"/>
              <a:t>meteen</a:t>
            </a:r>
            <a:r>
              <a:rPr lang="en-US"/>
              <a:t> </a:t>
            </a:r>
            <a:r>
              <a:rPr lang="en-US" err="1"/>
              <a:t>inzetbaar</a:t>
            </a:r>
            <a:r>
              <a:rPr lang="en-US"/>
              <a:t> is met </a:t>
            </a:r>
            <a:r>
              <a:rPr lang="en-US" err="1"/>
              <a:t>praktische</a:t>
            </a:r>
            <a:r>
              <a:rPr lang="en-US"/>
              <a:t> tips </a:t>
            </a:r>
            <a:r>
              <a:rPr lang="en-US" err="1"/>
              <a:t>en</a:t>
            </a:r>
            <a:r>
              <a:rPr lang="en-US"/>
              <a:t> tools om </a:t>
            </a:r>
            <a:r>
              <a:rPr lang="en-US" err="1"/>
              <a:t>om</a:t>
            </a:r>
            <a:r>
              <a:rPr lang="en-US"/>
              <a:t> </a:t>
            </a:r>
            <a:r>
              <a:rPr lang="en-US" err="1"/>
              <a:t>te</a:t>
            </a:r>
            <a:r>
              <a:rPr lang="en-US"/>
              <a:t> </a:t>
            </a:r>
            <a:r>
              <a:rPr lang="en-US" err="1"/>
              <a:t>gaan</a:t>
            </a:r>
            <a:r>
              <a:rPr lang="en-US"/>
              <a:t> met stress </a:t>
            </a:r>
            <a:r>
              <a:rPr lang="en-US" err="1"/>
              <a:t>en</a:t>
            </a:r>
            <a:r>
              <a:rPr lang="en-US"/>
              <a:t> burn-out. </a:t>
            </a:r>
            <a:r>
              <a:rPr lang="en-US" err="1"/>
              <a:t>Tijdens</a:t>
            </a:r>
            <a:r>
              <a:rPr lang="en-US"/>
              <a:t> </a:t>
            </a:r>
            <a:r>
              <a:rPr lang="en-US" err="1"/>
              <a:t>deze</a:t>
            </a:r>
            <a:r>
              <a:rPr lang="en-US"/>
              <a:t> </a:t>
            </a:r>
            <a:r>
              <a:rPr lang="en-US" err="1"/>
              <a:t>sessie</a:t>
            </a:r>
            <a:r>
              <a:rPr lang="en-US"/>
              <a:t> </a:t>
            </a:r>
            <a:r>
              <a:rPr lang="en-US" err="1"/>
              <a:t>kijken</a:t>
            </a:r>
            <a:r>
              <a:rPr lang="en-US"/>
              <a:t> we </a:t>
            </a:r>
            <a:r>
              <a:rPr lang="en-US" err="1"/>
              <a:t>kort</a:t>
            </a:r>
            <a:r>
              <a:rPr lang="en-US"/>
              <a:t> </a:t>
            </a:r>
            <a:r>
              <a:rPr lang="en-US" err="1"/>
              <a:t>naar</a:t>
            </a:r>
            <a:r>
              <a:rPr lang="en-US"/>
              <a:t> wat het </a:t>
            </a:r>
            <a:r>
              <a:rPr lang="en-US" err="1"/>
              <a:t>traject</a:t>
            </a:r>
            <a:r>
              <a:rPr lang="en-US"/>
              <a:t> </a:t>
            </a:r>
            <a:r>
              <a:rPr lang="en-US" err="1"/>
              <a:t>inhoudt</a:t>
            </a:r>
            <a:r>
              <a:rPr lang="en-US"/>
              <a:t> </a:t>
            </a:r>
            <a:r>
              <a:rPr lang="en-US" err="1"/>
              <a:t>en</a:t>
            </a:r>
            <a:r>
              <a:rPr lang="en-US"/>
              <a:t> hoe je het </a:t>
            </a:r>
            <a:r>
              <a:rPr lang="en-US" err="1"/>
              <a:t>kan</a:t>
            </a:r>
            <a:r>
              <a:rPr lang="en-US"/>
              <a:t> </a:t>
            </a:r>
            <a:r>
              <a:rPr lang="en-US" err="1"/>
              <a:t>gebruiken</a:t>
            </a:r>
            <a:r>
              <a:rPr lang="en-US"/>
              <a:t> in </a:t>
            </a:r>
            <a:r>
              <a:rPr lang="en-US" err="1"/>
              <a:t>jouw</a:t>
            </a:r>
            <a:r>
              <a:rPr lang="en-US"/>
              <a:t> team.</a:t>
            </a:r>
          </a:p>
          <a:p>
            <a:endParaRPr lang="en-US"/>
          </a:p>
          <a:p>
            <a:r>
              <a:rPr lang="en-US"/>
              <a:t>Deel </a:t>
            </a:r>
            <a:r>
              <a:rPr lang="en-US" err="1"/>
              <a:t>ook</a:t>
            </a:r>
            <a:r>
              <a:rPr lang="en-US"/>
              <a:t> </a:t>
            </a:r>
            <a:r>
              <a:rPr lang="en-US" err="1"/>
              <a:t>meteen</a:t>
            </a:r>
            <a:r>
              <a:rPr lang="en-US"/>
              <a:t> </a:t>
            </a:r>
            <a:r>
              <a:rPr lang="en-US" err="1"/>
              <a:t>dat</a:t>
            </a:r>
            <a:r>
              <a:rPr lang="en-US"/>
              <a:t> je </a:t>
            </a:r>
            <a:r>
              <a:rPr lang="en-US" err="1"/>
              <a:t>doorheen</a:t>
            </a:r>
            <a:r>
              <a:rPr lang="en-US"/>
              <a:t> de </a:t>
            </a:r>
            <a:r>
              <a:rPr lang="en-US" err="1"/>
              <a:t>presentatie</a:t>
            </a:r>
            <a:r>
              <a:rPr lang="en-US"/>
              <a:t> de </a:t>
            </a:r>
            <a:r>
              <a:rPr lang="en-US" err="1"/>
              <a:t>mening</a:t>
            </a:r>
            <a:r>
              <a:rPr lang="en-US"/>
              <a:t> van de </a:t>
            </a:r>
            <a:r>
              <a:rPr lang="en-US" err="1"/>
              <a:t>deelnemers</a:t>
            </a:r>
            <a:r>
              <a:rPr lang="en-US"/>
              <a:t> </a:t>
            </a:r>
            <a:r>
              <a:rPr lang="en-US" err="1"/>
              <a:t>zal</a:t>
            </a:r>
            <a:r>
              <a:rPr lang="en-US"/>
              <a:t> </a:t>
            </a:r>
            <a:r>
              <a:rPr lang="en-US" err="1"/>
              <a:t>bevragen</a:t>
            </a:r>
            <a:r>
              <a:rPr lang="en-US"/>
              <a:t>.</a:t>
            </a:r>
            <a:endParaRPr lang="nl-BE"/>
          </a:p>
        </p:txBody>
      </p:sp>
      <p:sp>
        <p:nvSpPr>
          <p:cNvPr id="4" name="Tijdelijke aanduiding voor dianummer 3"/>
          <p:cNvSpPr>
            <a:spLocks noGrp="1"/>
          </p:cNvSpPr>
          <p:nvPr>
            <p:ph type="sldNum" sz="quarter" idx="5"/>
          </p:nvPr>
        </p:nvSpPr>
        <p:spPr/>
        <p:txBody>
          <a:bodyPr/>
          <a:lstStyle/>
          <a:p>
            <a:fld id="{00693232-1B3A-4520-A998-B3E8FA3948FD}" type="slidenum">
              <a:rPr lang="nl-BE" smtClean="0"/>
              <a:t>1</a:t>
            </a:fld>
            <a:endParaRPr lang="nl-BE"/>
          </a:p>
        </p:txBody>
      </p:sp>
    </p:spTree>
    <p:extLst>
      <p:ext uri="{BB962C8B-B14F-4D97-AF65-F5344CB8AC3E}">
        <p14:creationId xmlns:p14="http://schemas.microsoft.com/office/powerpoint/2010/main" val="1483222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err="1"/>
              <a:t>Achtergrondinformatie</a:t>
            </a:r>
            <a:endParaRPr lang="en-US" b="1"/>
          </a:p>
          <a:p>
            <a:endParaRPr lang="en-US"/>
          </a:p>
          <a:p>
            <a:r>
              <a:rPr lang="en-US"/>
              <a:t>Neem de </a:t>
            </a:r>
            <a:r>
              <a:rPr lang="en-US" err="1"/>
              <a:t>informatie</a:t>
            </a:r>
            <a:r>
              <a:rPr lang="en-US"/>
              <a:t> op </a:t>
            </a:r>
            <a:r>
              <a:rPr lang="en-US" err="1"/>
              <a:t>deze</a:t>
            </a:r>
            <a:r>
              <a:rPr lang="en-US"/>
              <a:t> slide door </a:t>
            </a:r>
            <a:r>
              <a:rPr lang="en-US" b="1" err="1"/>
              <a:t>voor</a:t>
            </a:r>
            <a:r>
              <a:rPr lang="en-US"/>
              <a:t> je de </a:t>
            </a:r>
            <a:r>
              <a:rPr lang="en-US" b="1" err="1"/>
              <a:t>presentatie</a:t>
            </a:r>
            <a:r>
              <a:rPr lang="en-US"/>
              <a:t> </a:t>
            </a:r>
            <a:r>
              <a:rPr lang="en-US" err="1"/>
              <a:t>zelf</a:t>
            </a:r>
            <a:r>
              <a:rPr lang="en-US"/>
              <a:t> </a:t>
            </a:r>
            <a:r>
              <a:rPr lang="en-US" err="1"/>
              <a:t>geeft</a:t>
            </a:r>
            <a:r>
              <a:rPr lang="en-US"/>
              <a:t>.</a:t>
            </a:r>
            <a:endParaRPr lang="en-BE"/>
          </a:p>
        </p:txBody>
      </p:sp>
      <p:sp>
        <p:nvSpPr>
          <p:cNvPr id="4" name="Slide Number Placeholder 3"/>
          <p:cNvSpPr>
            <a:spLocks noGrp="1"/>
          </p:cNvSpPr>
          <p:nvPr>
            <p:ph type="sldNum" sz="quarter" idx="5"/>
          </p:nvPr>
        </p:nvSpPr>
        <p:spPr/>
        <p:txBody>
          <a:bodyPr/>
          <a:lstStyle/>
          <a:p>
            <a:fld id="{00693232-1B3A-4520-A998-B3E8FA3948FD}" type="slidenum">
              <a:rPr lang="nl-BE" smtClean="0"/>
              <a:t>2</a:t>
            </a:fld>
            <a:endParaRPr lang="nl-BE"/>
          </a:p>
        </p:txBody>
      </p:sp>
    </p:spTree>
    <p:extLst>
      <p:ext uri="{BB962C8B-B14F-4D97-AF65-F5344CB8AC3E}">
        <p14:creationId xmlns:p14="http://schemas.microsoft.com/office/powerpoint/2010/main" val="7380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err="1"/>
              <a:t>Richtijnen</a:t>
            </a:r>
            <a:r>
              <a:rPr lang="en-US" b="1"/>
              <a:t> </a:t>
            </a:r>
            <a:r>
              <a:rPr lang="en-US" b="1" err="1"/>
              <a:t>bij</a:t>
            </a:r>
            <a:r>
              <a:rPr lang="en-US" b="1"/>
              <a:t> </a:t>
            </a:r>
            <a:r>
              <a:rPr lang="en-US" b="1" err="1"/>
              <a:t>Mentimeter</a:t>
            </a:r>
            <a:endParaRPr lang="en-BE" b="1"/>
          </a:p>
        </p:txBody>
      </p:sp>
      <p:sp>
        <p:nvSpPr>
          <p:cNvPr id="4" name="Slide Number Placeholder 3"/>
          <p:cNvSpPr>
            <a:spLocks noGrp="1"/>
          </p:cNvSpPr>
          <p:nvPr>
            <p:ph type="sldNum" sz="quarter" idx="5"/>
          </p:nvPr>
        </p:nvSpPr>
        <p:spPr/>
        <p:txBody>
          <a:bodyPr/>
          <a:lstStyle/>
          <a:p>
            <a:fld id="{00693232-1B3A-4520-A998-B3E8FA3948FD}" type="slidenum">
              <a:rPr lang="nl-BE" smtClean="0"/>
              <a:t>3</a:t>
            </a:fld>
            <a:endParaRPr lang="nl-BE"/>
          </a:p>
        </p:txBody>
      </p:sp>
    </p:spTree>
    <p:extLst>
      <p:ext uri="{BB962C8B-B14F-4D97-AF65-F5344CB8AC3E}">
        <p14:creationId xmlns:p14="http://schemas.microsoft.com/office/powerpoint/2010/main" val="1717401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0894-09F3-403D-4950-0D5DFBA2BFE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B5DF801-5543-955C-C752-AF58E0A0F3F9}"/>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5C12BEA-929C-02F0-7474-105ACCDFEA86}"/>
              </a:ext>
            </a:extLst>
          </p:cNvPr>
          <p:cNvSpPr>
            <a:spLocks noGrp="1"/>
          </p:cNvSpPr>
          <p:nvPr>
            <p:ph type="body" idx="1"/>
          </p:nvPr>
        </p:nvSpPr>
        <p:spPr/>
        <p:txBody>
          <a:bodyPr/>
          <a:lstStyle/>
          <a:p>
            <a:r>
              <a:rPr lang="en-US" b="1" err="1"/>
              <a:t>Interactie</a:t>
            </a:r>
            <a:r>
              <a:rPr lang="en-US" b="1"/>
              <a:t> met de </a:t>
            </a:r>
            <a:r>
              <a:rPr lang="en-US" b="1" err="1"/>
              <a:t>groep</a:t>
            </a:r>
            <a:endParaRPr lang="en-US" b="1"/>
          </a:p>
          <a:p>
            <a:endParaRPr lang="en-US" b="1"/>
          </a:p>
          <a:p>
            <a:r>
              <a:rPr lang="nl-BE"/>
              <a:t>Binnen de zorg ligt de werkdruk vaak erg hoog. We willen graag het beste van onszelf geven en durven onszelf en onze eigen batterij dan wel eens vergeten. Wie kwam ooit al eens in aanraking met </a:t>
            </a:r>
            <a:r>
              <a:rPr lang="nl-BE" b="1"/>
              <a:t>ernstige stresssymptomen</a:t>
            </a:r>
            <a:r>
              <a:rPr lang="nl-BE"/>
              <a:t>, of </a:t>
            </a:r>
            <a:r>
              <a:rPr lang="nl-BE" b="1"/>
              <a:t>burn-out</a:t>
            </a:r>
            <a:r>
              <a:rPr lang="nl-BE"/>
              <a:t>? (dit mag bij zichzelf zijn, of bij iemand in het team/bedrijf/een kennis …)</a:t>
            </a:r>
          </a:p>
          <a:p>
            <a:endParaRPr lang="nl-BE"/>
          </a:p>
          <a:p>
            <a:r>
              <a:rPr lang="nl-BE" b="1"/>
              <a:t>Vraag</a:t>
            </a:r>
            <a:r>
              <a:rPr lang="nl-BE"/>
              <a:t> de deelnemers om aan te geven wanneer ze hier al mee in aanraking gekomen zijn. Dat kan op verschillende manieren, afhankelijk van de voorkeur van de presentator en de deelnemers:</a:t>
            </a:r>
          </a:p>
          <a:p>
            <a:pPr marL="171450" indent="-171450">
              <a:buFont typeface="Arial" panose="020B0604020202020204" pitchFamily="34" charset="0"/>
              <a:buChar char="•"/>
            </a:pPr>
            <a:r>
              <a:rPr lang="nl-BE"/>
              <a:t>Hand opsteken</a:t>
            </a:r>
          </a:p>
          <a:p>
            <a:pPr marL="171450" indent="-171450">
              <a:buFont typeface="Arial" panose="020B0604020202020204" pitchFamily="34" charset="0"/>
              <a:buChar char="•"/>
            </a:pPr>
            <a:r>
              <a:rPr lang="nl-BE"/>
              <a:t>Rechtstaan</a:t>
            </a:r>
          </a:p>
          <a:p>
            <a:pPr marL="171450" indent="-171450">
              <a:buFont typeface="Arial" panose="020B0604020202020204" pitchFamily="34" charset="0"/>
              <a:buChar char="•"/>
            </a:pPr>
            <a:r>
              <a:rPr lang="nl-BE"/>
              <a:t>Op een specifieke plek in de ruimte gaan staan</a:t>
            </a:r>
          </a:p>
          <a:p>
            <a:pPr marL="171450" indent="-171450">
              <a:buFont typeface="Arial" panose="020B0604020202020204" pitchFamily="34" charset="0"/>
              <a:buChar char="•"/>
            </a:pPr>
            <a:r>
              <a:rPr lang="nl-BE"/>
              <a:t>In </a:t>
            </a:r>
            <a:r>
              <a:rPr lang="nl-BE" err="1"/>
              <a:t>Mentimeter</a:t>
            </a:r>
            <a:r>
              <a:rPr lang="nl-BE"/>
              <a:t>: Multiple </a:t>
            </a:r>
            <a:r>
              <a:rPr lang="nl-BE" err="1"/>
              <a:t>Choice</a:t>
            </a:r>
            <a:r>
              <a:rPr lang="nl-BE"/>
              <a:t> vraag</a:t>
            </a:r>
          </a:p>
          <a:p>
            <a:pPr marL="171450" indent="-171450">
              <a:buFont typeface="Arial" panose="020B0604020202020204" pitchFamily="34" charset="0"/>
              <a:buChar char="•"/>
            </a:pPr>
            <a:r>
              <a:rPr lang="nl-BE"/>
              <a:t>…</a:t>
            </a:r>
          </a:p>
          <a:p>
            <a:endParaRPr lang="nl-BE"/>
          </a:p>
          <a:p>
            <a:r>
              <a:rPr lang="nl-BE"/>
              <a:t>Laat max. 2 personen (vrijwillig) uitleggen wat voor hen de grootste uitdaging was in die situatie (bv. wisten ze niet welke stappen ze best zetten om terug balans te vinden? Wisten ze niet welke handvaten ze aan de persoon met burn-out klachten konden meegeven? Wisten ze niet hoe ze het gesprek konden aangaan? …). </a:t>
            </a:r>
          </a:p>
          <a:p>
            <a:endParaRPr lang="nl-BE"/>
          </a:p>
          <a:p>
            <a:r>
              <a:rPr lang="nl-BE" b="1"/>
              <a:t>! Belangrijk</a:t>
            </a:r>
            <a:r>
              <a:rPr lang="nl-BE"/>
              <a:t>: Dit topic is niet voor iedereen evident om over te praten. Duidt daarom niemand aan of verplicht niemand om meer te vertellen over hun situatie. </a:t>
            </a:r>
          </a:p>
        </p:txBody>
      </p:sp>
      <p:sp>
        <p:nvSpPr>
          <p:cNvPr id="4" name="Tijdelijke aanduiding voor dianummer 3">
            <a:extLst>
              <a:ext uri="{FF2B5EF4-FFF2-40B4-BE49-F238E27FC236}">
                <a16:creationId xmlns:a16="http://schemas.microsoft.com/office/drawing/2014/main" id="{4B290FF5-4460-FF5B-E803-82102F6A9200}"/>
              </a:ext>
            </a:extLst>
          </p:cNvPr>
          <p:cNvSpPr>
            <a:spLocks noGrp="1"/>
          </p:cNvSpPr>
          <p:nvPr>
            <p:ph type="sldNum" sz="quarter" idx="5"/>
          </p:nvPr>
        </p:nvSpPr>
        <p:spPr/>
        <p:txBody>
          <a:bodyPr/>
          <a:lstStyle/>
          <a:p>
            <a:fld id="{00693232-1B3A-4520-A998-B3E8FA3948FD}" type="slidenum">
              <a:rPr lang="nl-BE" smtClean="0"/>
              <a:t>4</a:t>
            </a:fld>
            <a:endParaRPr lang="nl-BE"/>
          </a:p>
        </p:txBody>
      </p:sp>
    </p:spTree>
    <p:extLst>
      <p:ext uri="{BB962C8B-B14F-4D97-AF65-F5344CB8AC3E}">
        <p14:creationId xmlns:p14="http://schemas.microsoft.com/office/powerpoint/2010/main" val="1765965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en-US" b="1"/>
              <a:t>Trend burn-out in de </a:t>
            </a:r>
            <a:r>
              <a:rPr lang="en-US" b="1" err="1"/>
              <a:t>zorgsector</a:t>
            </a:r>
            <a:endParaRPr lang="en-US" b="1"/>
          </a:p>
          <a:p>
            <a:endParaRPr lang="en-US" b="1"/>
          </a:p>
          <a:p>
            <a:r>
              <a:rPr lang="nl-BE"/>
              <a:t>Helaas merken we dat </a:t>
            </a:r>
            <a:r>
              <a:rPr lang="nl-BE" b="1"/>
              <a:t>burn-out</a:t>
            </a:r>
            <a:r>
              <a:rPr lang="nl-BE"/>
              <a:t> en </a:t>
            </a:r>
            <a:r>
              <a:rPr lang="nl-BE" b="1"/>
              <a:t>stressklachten</a:t>
            </a:r>
            <a:r>
              <a:rPr lang="nl-BE"/>
              <a:t> steeds </a:t>
            </a:r>
            <a:r>
              <a:rPr lang="nl-BE" b="1"/>
              <a:t>vaker</a:t>
            </a:r>
            <a:r>
              <a:rPr lang="nl-BE"/>
              <a:t> </a:t>
            </a:r>
            <a:r>
              <a:rPr lang="nl-BE" b="1"/>
              <a:t>voorkomen</a:t>
            </a:r>
            <a:r>
              <a:rPr lang="nl-BE"/>
              <a:t> in de zorgsector. Uit onderzoek bleek dat het aantal zorgverleners met een burn-out met </a:t>
            </a:r>
            <a:r>
              <a:rPr lang="nl-BE" b="1"/>
              <a:t>44%</a:t>
            </a:r>
            <a:r>
              <a:rPr lang="nl-BE"/>
              <a:t> is </a:t>
            </a:r>
            <a:r>
              <a:rPr lang="nl-BE" b="1"/>
              <a:t>gestegen</a:t>
            </a:r>
            <a:r>
              <a:rPr lang="nl-BE"/>
              <a:t> in een periode van 5 jaar. Dat is een trend waar we graag verandering in willen brengen. En dat is waarom het leertraject Opnieuw aan boord ontstaan is.</a:t>
            </a:r>
          </a:p>
        </p:txBody>
      </p:sp>
      <p:sp>
        <p:nvSpPr>
          <p:cNvPr id="4" name="Tijdelijke aanduiding voor dianummer 3"/>
          <p:cNvSpPr>
            <a:spLocks noGrp="1"/>
          </p:cNvSpPr>
          <p:nvPr>
            <p:ph type="sldNum" sz="quarter" idx="5"/>
          </p:nvPr>
        </p:nvSpPr>
        <p:spPr/>
        <p:txBody>
          <a:bodyPr/>
          <a:lstStyle/>
          <a:p>
            <a:fld id="{00693232-1B3A-4520-A998-B3E8FA3948FD}" type="slidenum">
              <a:rPr lang="nl-BE" smtClean="0"/>
              <a:t>5</a:t>
            </a:fld>
            <a:endParaRPr lang="nl-BE"/>
          </a:p>
        </p:txBody>
      </p:sp>
    </p:spTree>
    <p:extLst>
      <p:ext uri="{BB962C8B-B14F-4D97-AF65-F5344CB8AC3E}">
        <p14:creationId xmlns:p14="http://schemas.microsoft.com/office/powerpoint/2010/main" val="2526916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67CDF-E64D-A013-A732-5E14081FA07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3FEE306-0121-AABF-54FB-FD9A3C66D533}"/>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878E28C9-8A69-3F56-774B-6F2515708BF0}"/>
              </a:ext>
            </a:extLst>
          </p:cNvPr>
          <p:cNvSpPr>
            <a:spLocks noGrp="1"/>
          </p:cNvSpPr>
          <p:nvPr>
            <p:ph type="body" idx="1"/>
          </p:nvPr>
        </p:nvSpPr>
        <p:spPr/>
        <p:txBody>
          <a:bodyPr/>
          <a:lstStyle/>
          <a:p>
            <a:r>
              <a:rPr lang="en-US" b="1" err="1"/>
              <a:t>Interactie</a:t>
            </a:r>
            <a:r>
              <a:rPr lang="en-US" b="1"/>
              <a:t> met de </a:t>
            </a:r>
            <a:r>
              <a:rPr lang="en-US" b="1" err="1"/>
              <a:t>groep</a:t>
            </a:r>
            <a:endParaRPr lang="en-US" b="1"/>
          </a:p>
          <a:p>
            <a:endParaRPr lang="en-US" b="1"/>
          </a:p>
          <a:p>
            <a:r>
              <a:rPr lang="nl-BE"/>
              <a:t>Burn-out is niet iets wat je op jezelf beleeft en in je eentje verwerkt. Verschillende personen dragen </a:t>
            </a:r>
            <a:r>
              <a:rPr lang="nl-BE" b="1"/>
              <a:t>verantwoordelijkheid</a:t>
            </a:r>
            <a:r>
              <a:rPr lang="nl-BE"/>
              <a:t> in dit traject en kunnen hun steentje bijdragen. </a:t>
            </a:r>
          </a:p>
          <a:p>
            <a:endParaRPr lang="nl-BE"/>
          </a:p>
          <a:p>
            <a:r>
              <a:rPr lang="nl-BE" b="1"/>
              <a:t>Vraag</a:t>
            </a:r>
            <a:r>
              <a:rPr lang="nl-BE"/>
              <a:t> aan de groep wie volgens hun verantwoordelijkheid draagt bij het verlagen van de stressklachten op het werk. Afhankelijk van de mate van voorbereiding en/of de sfeer binnen de groep, kan dit op verschillende manieren:</a:t>
            </a:r>
          </a:p>
          <a:p>
            <a:pPr marL="171450" indent="-171450">
              <a:buFont typeface="Arial" panose="020B0604020202020204" pitchFamily="34" charset="0"/>
              <a:buChar char="•"/>
            </a:pPr>
            <a:r>
              <a:rPr lang="nl-BE"/>
              <a:t>De deelnemers antwoorden één voor één</a:t>
            </a:r>
          </a:p>
          <a:p>
            <a:pPr marL="171450" indent="-171450">
              <a:buFont typeface="Arial" panose="020B0604020202020204" pitchFamily="34" charset="0"/>
              <a:buChar char="•"/>
            </a:pPr>
            <a:r>
              <a:rPr lang="nl-BE"/>
              <a:t>De deelnemers antwoorden popcorn-</a:t>
            </a:r>
            <a:r>
              <a:rPr lang="nl-BE" err="1"/>
              <a:t>gewijs</a:t>
            </a:r>
            <a:r>
              <a:rPr lang="nl-BE"/>
              <a:t>: luidop, zonder vaste volgorde en zonder aangeduid te worden, ze gooien hun antwoorden in de groep</a:t>
            </a:r>
          </a:p>
          <a:p>
            <a:pPr marL="171450" indent="-171450">
              <a:buFont typeface="Arial" panose="020B0604020202020204" pitchFamily="34" charset="0"/>
              <a:buChar char="•"/>
            </a:pPr>
            <a:r>
              <a:rPr lang="nl-BE"/>
              <a:t>De deelnemers schrijven hun antwoorden op (op papier, op post-its, op kleine whiteboards …) en tonen die nadien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a:t>In </a:t>
            </a:r>
            <a:r>
              <a:rPr lang="nl-BE" err="1"/>
              <a:t>Mentimeter</a:t>
            </a:r>
            <a:r>
              <a:rPr lang="nl-BE"/>
              <a:t>: Open </a:t>
            </a:r>
            <a:r>
              <a:rPr lang="nl-BE" err="1"/>
              <a:t>Ended</a:t>
            </a:r>
            <a:r>
              <a:rPr lang="nl-BE"/>
              <a:t> vraag</a:t>
            </a:r>
          </a:p>
          <a:p>
            <a:pPr marL="171450" indent="-171450">
              <a:buFont typeface="Arial" panose="020B0604020202020204" pitchFamily="34" charset="0"/>
              <a:buChar char="•"/>
            </a:pPr>
            <a:r>
              <a:rPr lang="nl-BE"/>
              <a:t>…</a:t>
            </a:r>
          </a:p>
          <a:p>
            <a:endParaRPr lang="nl-BE"/>
          </a:p>
          <a:p>
            <a:r>
              <a:rPr lang="nl-BE" b="0" i="1" err="1"/>
              <a:t>Sidenote</a:t>
            </a:r>
            <a:r>
              <a:rPr lang="nl-BE"/>
              <a:t>: </a:t>
            </a:r>
            <a:r>
              <a:rPr lang="nl-NL" sz="1200" kern="1200">
                <a:solidFill>
                  <a:schemeClr val="tx1"/>
                </a:solidFill>
                <a:effectLst/>
                <a:latin typeface="+mn-lt"/>
                <a:ea typeface="+mn-ea"/>
                <a:cs typeface="+mn-cs"/>
              </a:rPr>
              <a:t>Neem het niet persoonlijk wanneer jij aangeduid wordt al iemand die de verantwoordelijkheid draagt. Vaak kijken we naar hogerop of naar HR om structureel stress aan te pakken binnen de organisatie, en zijn we ons niet bewust van de impact die we zelf kunnen hebben.</a:t>
            </a:r>
            <a:endParaRPr lang="nl-BE"/>
          </a:p>
        </p:txBody>
      </p:sp>
      <p:sp>
        <p:nvSpPr>
          <p:cNvPr id="4" name="Tijdelijke aanduiding voor dianummer 3">
            <a:extLst>
              <a:ext uri="{FF2B5EF4-FFF2-40B4-BE49-F238E27FC236}">
                <a16:creationId xmlns:a16="http://schemas.microsoft.com/office/drawing/2014/main" id="{55BBEA5D-3B93-DC2E-243F-0CB395D08932}"/>
              </a:ext>
            </a:extLst>
          </p:cNvPr>
          <p:cNvSpPr>
            <a:spLocks noGrp="1"/>
          </p:cNvSpPr>
          <p:nvPr>
            <p:ph type="sldNum" sz="quarter" idx="5"/>
          </p:nvPr>
        </p:nvSpPr>
        <p:spPr/>
        <p:txBody>
          <a:bodyPr/>
          <a:lstStyle/>
          <a:p>
            <a:fld id="{00693232-1B3A-4520-A998-B3E8FA3948FD}" type="slidenum">
              <a:rPr lang="nl-BE" smtClean="0"/>
              <a:t>6</a:t>
            </a:fld>
            <a:endParaRPr lang="nl-BE"/>
          </a:p>
        </p:txBody>
      </p:sp>
    </p:spTree>
    <p:extLst>
      <p:ext uri="{BB962C8B-B14F-4D97-AF65-F5344CB8AC3E}">
        <p14:creationId xmlns:p14="http://schemas.microsoft.com/office/powerpoint/2010/main" val="2711792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en-US" b="1" err="1"/>
              <a:t>Stressklachten</a:t>
            </a:r>
            <a:r>
              <a:rPr lang="en-US" b="1"/>
              <a:t> </a:t>
            </a:r>
            <a:r>
              <a:rPr lang="en-US" b="1" err="1"/>
              <a:t>verminderen</a:t>
            </a:r>
            <a:r>
              <a:rPr lang="en-US" b="1"/>
              <a:t> is </a:t>
            </a:r>
            <a:r>
              <a:rPr lang="en-US" b="1" err="1"/>
              <a:t>een</a:t>
            </a:r>
            <a:r>
              <a:rPr lang="en-US" b="1"/>
              <a:t> </a:t>
            </a:r>
            <a:r>
              <a:rPr lang="en-US" b="1" err="1"/>
              <a:t>gedeelde</a:t>
            </a:r>
            <a:r>
              <a:rPr lang="en-US" b="1"/>
              <a:t> </a:t>
            </a:r>
            <a:r>
              <a:rPr lang="en-US" b="1" err="1"/>
              <a:t>verantwoordelijkheid</a:t>
            </a:r>
            <a:endParaRPr lang="en-US" b="1"/>
          </a:p>
          <a:p>
            <a:endParaRPr lang="en-US" b="1"/>
          </a:p>
          <a:p>
            <a:r>
              <a:rPr lang="nl-BE"/>
              <a:t>Of je zelf met stresssymptomen zit, of dit opmerkt bij een teamlid, je staat er niet alleen voor. Verschillende </a:t>
            </a:r>
            <a:r>
              <a:rPr lang="nl-BE" b="1"/>
              <a:t>partijen</a:t>
            </a:r>
            <a:r>
              <a:rPr lang="nl-BE"/>
              <a:t> kunnen zorgen voor een veilige omgeving waarin werkhervatting of –aanpassing mogelijk is. Dankzij het leertraject van Opnieuw Aan Boord, ontdek je hoe jij als leidinggevende en jouw teamleden jullie steentje kunnen bijdragen om stress te verlagen, of werkhervatting na burn-out weer mogelijk te maken. Doordat iedereen goed begrijpt wat burn-out inhoudt en welke stappen helpen om je batterij weer op te laden, verhoog je de kans op een duurzame werkhervatting of -aanpassing.</a:t>
            </a:r>
          </a:p>
          <a:p>
            <a:endParaRPr lang="nl-BE"/>
          </a:p>
          <a:p>
            <a:r>
              <a:rPr lang="nl-BE"/>
              <a:t>Aangezien iedereen de situatie vanuit zijn/haar standpunt beleeft, werden er verschillende </a:t>
            </a:r>
            <a:r>
              <a:rPr lang="nl-BE" b="1"/>
              <a:t>leertrajecten</a:t>
            </a:r>
            <a:r>
              <a:rPr lang="nl-BE"/>
              <a:t> voor deze </a:t>
            </a:r>
            <a:r>
              <a:rPr lang="nl-BE" b="1"/>
              <a:t>4 doelgroepen </a:t>
            </a:r>
            <a:r>
              <a:rPr lang="nl-BE"/>
              <a:t>ontwikkeld.</a:t>
            </a:r>
          </a:p>
          <a:p>
            <a:r>
              <a:rPr lang="nl-BE"/>
              <a:t>Ga naar de volgende slides om ze kort te overlopen.</a:t>
            </a:r>
          </a:p>
        </p:txBody>
      </p:sp>
      <p:sp>
        <p:nvSpPr>
          <p:cNvPr id="4" name="Tijdelijke aanduiding voor dianummer 3"/>
          <p:cNvSpPr>
            <a:spLocks noGrp="1"/>
          </p:cNvSpPr>
          <p:nvPr>
            <p:ph type="sldNum" sz="quarter" idx="5"/>
          </p:nvPr>
        </p:nvSpPr>
        <p:spPr/>
        <p:txBody>
          <a:bodyPr/>
          <a:lstStyle/>
          <a:p>
            <a:fld id="{00693232-1B3A-4520-A998-B3E8FA3948FD}" type="slidenum">
              <a:rPr lang="nl-BE" smtClean="0"/>
              <a:t>7</a:t>
            </a:fld>
            <a:endParaRPr lang="nl-BE"/>
          </a:p>
        </p:txBody>
      </p:sp>
    </p:spTree>
    <p:extLst>
      <p:ext uri="{BB962C8B-B14F-4D97-AF65-F5344CB8AC3E}">
        <p14:creationId xmlns:p14="http://schemas.microsoft.com/office/powerpoint/2010/main" val="1443062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CEC30-C85D-44C5-C420-FD8B37F294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C33DFE9-3413-05A7-D006-3899BA2ACB79}"/>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BA619F8F-87E8-A028-BD2A-69919E3A9E64}"/>
              </a:ext>
            </a:extLst>
          </p:cNvPr>
          <p:cNvSpPr>
            <a:spLocks noGrp="1"/>
          </p:cNvSpPr>
          <p:nvPr>
            <p:ph type="body" idx="1"/>
          </p:nvPr>
        </p:nvSpPr>
        <p:spPr/>
        <p:txBody>
          <a:bodyPr/>
          <a:lstStyle/>
          <a:p>
            <a:r>
              <a:rPr lang="en-US" b="1"/>
              <a:t>Het </a:t>
            </a:r>
            <a:r>
              <a:rPr lang="en-US" b="1" err="1"/>
              <a:t>leertraject</a:t>
            </a:r>
            <a:r>
              <a:rPr lang="en-US" b="1"/>
              <a:t> – </a:t>
            </a:r>
            <a:r>
              <a:rPr lang="en-US" b="1" err="1"/>
              <a:t>medewerkers</a:t>
            </a:r>
            <a:endParaRPr lang="en-US" b="1"/>
          </a:p>
          <a:p>
            <a:endParaRPr lang="en-US" b="1"/>
          </a:p>
          <a:p>
            <a:r>
              <a:rPr lang="en-US" b="0"/>
              <a:t>De modules </a:t>
            </a:r>
            <a:r>
              <a:rPr lang="en-US" b="0" err="1"/>
              <a:t>voor</a:t>
            </a:r>
            <a:r>
              <a:rPr lang="en-US" b="0"/>
              <a:t> </a:t>
            </a:r>
            <a:r>
              <a:rPr lang="en-US" b="0" err="1"/>
              <a:t>medewerkers</a:t>
            </a:r>
            <a:r>
              <a:rPr lang="en-US" b="0"/>
              <a:t> </a:t>
            </a:r>
            <a:r>
              <a:rPr lang="en-US" b="0" err="1"/>
              <a:t>zijn</a:t>
            </a:r>
            <a:r>
              <a:rPr lang="en-US" b="0"/>
              <a:t> </a:t>
            </a:r>
            <a:r>
              <a:rPr lang="en-US" b="0" err="1"/>
              <a:t>gericht</a:t>
            </a:r>
            <a:r>
              <a:rPr lang="en-US" b="0"/>
              <a:t> op </a:t>
            </a:r>
            <a:r>
              <a:rPr lang="en-US" b="0" err="1"/>
              <a:t>iedereen</a:t>
            </a:r>
            <a:r>
              <a:rPr lang="en-US" b="0"/>
              <a:t> die </a:t>
            </a:r>
            <a:r>
              <a:rPr lang="en-US" b="0" err="1"/>
              <a:t>meer</a:t>
            </a:r>
            <a:r>
              <a:rPr lang="en-US" b="0"/>
              <a:t> </a:t>
            </a:r>
            <a:r>
              <a:rPr lang="en-US" b="0" err="1"/>
              <a:t>wil</a:t>
            </a:r>
            <a:r>
              <a:rPr lang="en-US" b="0"/>
              <a:t> </a:t>
            </a:r>
            <a:r>
              <a:rPr lang="en-US" b="0" err="1"/>
              <a:t>weten</a:t>
            </a:r>
            <a:r>
              <a:rPr lang="en-US" b="0"/>
              <a:t> over burn-out </a:t>
            </a:r>
            <a:r>
              <a:rPr lang="en-US" b="0" err="1"/>
              <a:t>en</a:t>
            </a:r>
            <a:r>
              <a:rPr lang="en-US" b="0"/>
              <a:t> hoe je </a:t>
            </a:r>
            <a:r>
              <a:rPr lang="en-US" b="0" err="1"/>
              <a:t>ermee</a:t>
            </a:r>
            <a:r>
              <a:rPr lang="en-US" b="0"/>
              <a:t> om </a:t>
            </a:r>
            <a:r>
              <a:rPr lang="en-US" b="0" err="1"/>
              <a:t>kan</a:t>
            </a:r>
            <a:r>
              <a:rPr lang="en-US" b="0"/>
              <a:t> </a:t>
            </a:r>
            <a:r>
              <a:rPr lang="en-US" b="0" err="1"/>
              <a:t>gaan</a:t>
            </a:r>
            <a:r>
              <a:rPr lang="en-US" b="0"/>
              <a:t>. </a:t>
            </a:r>
          </a:p>
          <a:p>
            <a:r>
              <a:rPr lang="en-US" b="0"/>
              <a:t>Denk </a:t>
            </a:r>
            <a:r>
              <a:rPr lang="en-US" b="0" err="1"/>
              <a:t>bijvoorbeeld</a:t>
            </a:r>
            <a:r>
              <a:rPr lang="en-US" b="0"/>
              <a:t> </a:t>
            </a:r>
            <a:r>
              <a:rPr lang="en-US" b="0" err="1"/>
              <a:t>aan</a:t>
            </a:r>
            <a:r>
              <a:rPr lang="en-US" b="0"/>
              <a:t>:</a:t>
            </a:r>
          </a:p>
          <a:p>
            <a:pPr marL="171450" indent="-171450">
              <a:buFont typeface="Arial" panose="020B0604020202020204" pitchFamily="34" charset="0"/>
              <a:buChar char="•"/>
            </a:pPr>
            <a:r>
              <a:rPr lang="en-US" b="0" err="1"/>
              <a:t>Iemand</a:t>
            </a:r>
            <a:r>
              <a:rPr lang="en-US" b="0"/>
              <a:t> die in burn-out is </a:t>
            </a:r>
            <a:r>
              <a:rPr lang="en-US" b="0" err="1"/>
              <a:t>en</a:t>
            </a:r>
            <a:r>
              <a:rPr lang="en-US" b="0"/>
              <a:t> de </a:t>
            </a:r>
            <a:r>
              <a:rPr lang="en-US" b="0" err="1"/>
              <a:t>weg</a:t>
            </a:r>
            <a:r>
              <a:rPr lang="en-US" b="0"/>
              <a:t> </a:t>
            </a:r>
            <a:r>
              <a:rPr lang="en-US" b="0" err="1"/>
              <a:t>zoekt</a:t>
            </a:r>
            <a:r>
              <a:rPr lang="en-US" b="0"/>
              <a:t> </a:t>
            </a:r>
            <a:r>
              <a:rPr lang="en-US" b="0" err="1"/>
              <a:t>naar</a:t>
            </a:r>
            <a:r>
              <a:rPr lang="en-US" b="0"/>
              <a:t> </a:t>
            </a:r>
            <a:r>
              <a:rPr lang="en-US" b="0" err="1"/>
              <a:t>heropstart</a:t>
            </a:r>
            <a:endParaRPr lang="en-US" b="0"/>
          </a:p>
          <a:p>
            <a:pPr marL="171450" indent="-171450">
              <a:buFont typeface="Arial" panose="020B0604020202020204" pitchFamily="34" charset="0"/>
              <a:buChar char="•"/>
            </a:pPr>
            <a:r>
              <a:rPr lang="en-US" b="0" err="1"/>
              <a:t>Iemand</a:t>
            </a:r>
            <a:r>
              <a:rPr lang="en-US" b="0"/>
              <a:t> die </a:t>
            </a:r>
            <a:r>
              <a:rPr lang="en-US" b="0" err="1"/>
              <a:t>erge</a:t>
            </a:r>
            <a:r>
              <a:rPr lang="en-US" b="0"/>
              <a:t> stress </a:t>
            </a:r>
            <a:r>
              <a:rPr lang="en-US" b="0" err="1"/>
              <a:t>ervaart</a:t>
            </a:r>
            <a:r>
              <a:rPr lang="en-US" b="0"/>
              <a:t> </a:t>
            </a:r>
            <a:r>
              <a:rPr lang="en-US" b="0" err="1"/>
              <a:t>en</a:t>
            </a:r>
            <a:r>
              <a:rPr lang="en-US" b="0"/>
              <a:t> </a:t>
            </a:r>
            <a:r>
              <a:rPr lang="en-US" b="0" err="1"/>
              <a:t>risico</a:t>
            </a:r>
            <a:r>
              <a:rPr lang="en-US" b="0"/>
              <a:t> </a:t>
            </a:r>
            <a:r>
              <a:rPr lang="en-US" b="0" err="1"/>
              <a:t>loopt</a:t>
            </a:r>
            <a:r>
              <a:rPr lang="en-US" b="0"/>
              <a:t> op burn-out</a:t>
            </a:r>
          </a:p>
          <a:p>
            <a:pPr marL="171450" indent="-171450">
              <a:buFont typeface="Arial" panose="020B0604020202020204" pitchFamily="34" charset="0"/>
              <a:buChar char="•"/>
            </a:pPr>
            <a:r>
              <a:rPr lang="en-US" b="0" err="1"/>
              <a:t>Iemand</a:t>
            </a:r>
            <a:r>
              <a:rPr lang="en-US" b="0"/>
              <a:t> die interesse </a:t>
            </a:r>
            <a:r>
              <a:rPr lang="en-US" b="0" err="1"/>
              <a:t>heeft</a:t>
            </a:r>
            <a:r>
              <a:rPr lang="en-US" b="0"/>
              <a:t> in wat burn-out </a:t>
            </a:r>
            <a:r>
              <a:rPr lang="en-US" b="0" err="1"/>
              <a:t>inhoudt</a:t>
            </a:r>
            <a:endParaRPr lang="en-US" b="0"/>
          </a:p>
          <a:p>
            <a:pPr marL="171450" indent="-171450">
              <a:buFont typeface="Arial" panose="020B0604020202020204" pitchFamily="34" charset="0"/>
              <a:buChar char="•"/>
            </a:pPr>
            <a:r>
              <a:rPr lang="en-US" b="0"/>
              <a:t>…</a:t>
            </a:r>
          </a:p>
          <a:p>
            <a:pPr marL="171450" indent="-171450">
              <a:buFont typeface="Arial" panose="020B0604020202020204" pitchFamily="34" charset="0"/>
              <a:buChar char="•"/>
            </a:pPr>
            <a:endParaRPr lang="en-US" b="0"/>
          </a:p>
          <a:p>
            <a:pPr marL="0" indent="0">
              <a:buFont typeface="Arial" panose="020B0604020202020204" pitchFamily="34" charset="0"/>
              <a:buNone/>
            </a:pPr>
            <a:r>
              <a:rPr lang="en-US" b="0" err="1"/>
              <a:t>Doorheen</a:t>
            </a:r>
            <a:r>
              <a:rPr lang="en-US" b="0"/>
              <a:t> de </a:t>
            </a:r>
            <a:r>
              <a:rPr lang="en-US" b="1"/>
              <a:t>5 modules </a:t>
            </a:r>
            <a:r>
              <a:rPr lang="en-US" b="0" err="1"/>
              <a:t>duiken</a:t>
            </a:r>
            <a:r>
              <a:rPr lang="en-US" b="0"/>
              <a:t> </a:t>
            </a:r>
            <a:r>
              <a:rPr lang="en-US" b="0" err="1"/>
              <a:t>medewerkers</a:t>
            </a:r>
            <a:r>
              <a:rPr lang="en-US" b="0"/>
              <a:t> </a:t>
            </a:r>
            <a:r>
              <a:rPr lang="en-US" b="0" err="1"/>
              <a:t>dieper</a:t>
            </a:r>
            <a:r>
              <a:rPr lang="en-US" b="0"/>
              <a:t> in </a:t>
            </a:r>
            <a:r>
              <a:rPr lang="en-US" b="0" err="1"/>
              <a:t>hun</a:t>
            </a:r>
            <a:r>
              <a:rPr lang="en-US" b="0"/>
              <a:t> eigen </a:t>
            </a:r>
            <a:r>
              <a:rPr lang="en-US" b="0" err="1"/>
              <a:t>situatie</a:t>
            </a:r>
            <a:r>
              <a:rPr lang="en-US" b="0"/>
              <a:t>. </a:t>
            </a:r>
            <a:r>
              <a:rPr lang="en-US" b="0" err="1"/>
              <a:t>Daarnaast</a:t>
            </a:r>
            <a:r>
              <a:rPr lang="en-US" b="0"/>
              <a:t> </a:t>
            </a:r>
            <a:r>
              <a:rPr lang="en-US" b="0" err="1"/>
              <a:t>ontdekken</a:t>
            </a:r>
            <a:r>
              <a:rPr lang="en-US" b="0"/>
              <a:t> ze wat burn-out </a:t>
            </a:r>
            <a:r>
              <a:rPr lang="en-US" b="0" err="1"/>
              <a:t>inhoudt</a:t>
            </a:r>
            <a:r>
              <a:rPr lang="en-US" b="0"/>
              <a:t> </a:t>
            </a:r>
            <a:r>
              <a:rPr lang="en-US" b="0" err="1"/>
              <a:t>en</a:t>
            </a:r>
            <a:r>
              <a:rPr lang="en-US" b="0"/>
              <a:t> </a:t>
            </a:r>
            <a:r>
              <a:rPr lang="en-US" b="0" err="1"/>
              <a:t>krijgen</a:t>
            </a:r>
            <a:r>
              <a:rPr lang="en-US" b="0"/>
              <a:t> ze </a:t>
            </a:r>
            <a:r>
              <a:rPr lang="en-US" b="0" err="1"/>
              <a:t>verschillende</a:t>
            </a:r>
            <a:r>
              <a:rPr lang="en-US" b="0"/>
              <a:t> </a:t>
            </a:r>
            <a:r>
              <a:rPr lang="en-US" b="0" err="1"/>
              <a:t>handvaten</a:t>
            </a:r>
            <a:r>
              <a:rPr lang="en-US" b="0"/>
              <a:t> om </a:t>
            </a:r>
            <a:r>
              <a:rPr lang="en-US" b="0" err="1"/>
              <a:t>te</a:t>
            </a:r>
            <a:r>
              <a:rPr lang="en-US" b="0"/>
              <a:t> </a:t>
            </a:r>
            <a:r>
              <a:rPr lang="en-US" b="0" err="1"/>
              <a:t>reflecteren</a:t>
            </a:r>
            <a:r>
              <a:rPr lang="en-US" b="0"/>
              <a:t> op de </a:t>
            </a:r>
            <a:r>
              <a:rPr lang="en-US" b="0" err="1"/>
              <a:t>situatie</a:t>
            </a:r>
            <a:r>
              <a:rPr lang="en-US" b="0"/>
              <a:t> </a:t>
            </a:r>
            <a:r>
              <a:rPr lang="en-US" b="0" err="1"/>
              <a:t>en</a:t>
            </a:r>
            <a:r>
              <a:rPr lang="en-US" b="0"/>
              <a:t> </a:t>
            </a:r>
            <a:r>
              <a:rPr lang="en-US" b="0" err="1"/>
              <a:t>stappen</a:t>
            </a:r>
            <a:r>
              <a:rPr lang="en-US" b="0"/>
              <a:t> </a:t>
            </a:r>
            <a:r>
              <a:rPr lang="en-US" b="0" err="1"/>
              <a:t>vooruit</a:t>
            </a:r>
            <a:r>
              <a:rPr lang="en-US" b="0"/>
              <a:t> </a:t>
            </a:r>
            <a:r>
              <a:rPr lang="en-US" b="0" err="1"/>
              <a:t>te</a:t>
            </a:r>
            <a:r>
              <a:rPr lang="en-US" b="0"/>
              <a:t> </a:t>
            </a:r>
            <a:r>
              <a:rPr lang="en-US" b="0" err="1"/>
              <a:t>zetten</a:t>
            </a:r>
            <a:r>
              <a:rPr lang="en-US" b="0"/>
              <a:t>. </a:t>
            </a:r>
            <a:r>
              <a:rPr lang="en-US" b="0" err="1"/>
              <a:t>Werknemers</a:t>
            </a:r>
            <a:r>
              <a:rPr lang="en-US" b="0"/>
              <a:t> </a:t>
            </a:r>
            <a:r>
              <a:rPr lang="en-US" b="0" err="1"/>
              <a:t>doorlopen</a:t>
            </a:r>
            <a:r>
              <a:rPr lang="en-US" b="0"/>
              <a:t> de modules </a:t>
            </a:r>
            <a:r>
              <a:rPr lang="en-US" b="0" err="1"/>
              <a:t>en</a:t>
            </a:r>
            <a:r>
              <a:rPr lang="en-US" b="0"/>
              <a:t> </a:t>
            </a:r>
            <a:r>
              <a:rPr lang="en-US" b="0" err="1"/>
              <a:t>oefeningen</a:t>
            </a:r>
            <a:r>
              <a:rPr lang="en-US" b="0"/>
              <a:t> op </a:t>
            </a:r>
            <a:r>
              <a:rPr lang="en-US" b="0" err="1"/>
              <a:t>hun</a:t>
            </a:r>
            <a:r>
              <a:rPr lang="en-US" b="0"/>
              <a:t> eigen tempo. De </a:t>
            </a:r>
            <a:r>
              <a:rPr lang="en-US" b="0" err="1"/>
              <a:t>medewerkers</a:t>
            </a:r>
            <a:r>
              <a:rPr lang="en-US" b="0"/>
              <a:t> </a:t>
            </a:r>
            <a:r>
              <a:rPr lang="en-US" b="0" err="1"/>
              <a:t>krijgen</a:t>
            </a:r>
            <a:r>
              <a:rPr lang="en-US" b="0"/>
              <a:t> </a:t>
            </a:r>
            <a:r>
              <a:rPr lang="en-US" b="0" err="1"/>
              <a:t>aan</a:t>
            </a:r>
            <a:r>
              <a:rPr lang="en-US" b="0"/>
              <a:t> het </a:t>
            </a:r>
            <a:r>
              <a:rPr lang="en-US" b="0" err="1"/>
              <a:t>einde</a:t>
            </a:r>
            <a:r>
              <a:rPr lang="en-US" b="0"/>
              <a:t> van de modules </a:t>
            </a:r>
            <a:r>
              <a:rPr lang="en-US" b="0" err="1"/>
              <a:t>ook</a:t>
            </a:r>
            <a:r>
              <a:rPr lang="en-US" b="0"/>
              <a:t> </a:t>
            </a:r>
            <a:r>
              <a:rPr lang="en-US" b="0" err="1"/>
              <a:t>oefeningen</a:t>
            </a:r>
            <a:r>
              <a:rPr lang="en-US" b="0"/>
              <a:t> die ze </a:t>
            </a:r>
            <a:r>
              <a:rPr lang="en-US" b="0" err="1"/>
              <a:t>nadien</a:t>
            </a:r>
            <a:r>
              <a:rPr lang="en-US" b="0"/>
              <a:t> </a:t>
            </a:r>
            <a:r>
              <a:rPr lang="en-US" b="0" err="1"/>
              <a:t>thuis</a:t>
            </a:r>
            <a:r>
              <a:rPr lang="en-US" b="0"/>
              <a:t> of op de </a:t>
            </a:r>
            <a:r>
              <a:rPr lang="en-US" b="0" err="1"/>
              <a:t>werkvloer</a:t>
            </a:r>
            <a:r>
              <a:rPr lang="en-US" b="0"/>
              <a:t> </a:t>
            </a:r>
            <a:r>
              <a:rPr lang="en-US" b="0" err="1"/>
              <a:t>kunnen</a:t>
            </a:r>
            <a:r>
              <a:rPr lang="en-US" b="0"/>
              <a:t> </a:t>
            </a:r>
            <a:r>
              <a:rPr lang="en-US" b="0" err="1"/>
              <a:t>toepassen</a:t>
            </a:r>
            <a:r>
              <a:rPr lang="en-US" b="0"/>
              <a:t> om </a:t>
            </a:r>
            <a:r>
              <a:rPr lang="en-US" b="0" err="1"/>
              <a:t>vooruitgang</a:t>
            </a:r>
            <a:r>
              <a:rPr lang="en-US" b="0"/>
              <a:t> </a:t>
            </a:r>
            <a:r>
              <a:rPr lang="en-US" b="0" err="1"/>
              <a:t>te</a:t>
            </a:r>
            <a:r>
              <a:rPr lang="en-US" b="0"/>
              <a:t> </a:t>
            </a:r>
            <a:r>
              <a:rPr lang="en-US" b="0" err="1"/>
              <a:t>maken</a:t>
            </a:r>
            <a:r>
              <a:rPr lang="en-US" b="0"/>
              <a:t> </a:t>
            </a:r>
            <a:r>
              <a:rPr lang="en-US" b="0" err="1"/>
              <a:t>en</a:t>
            </a:r>
            <a:r>
              <a:rPr lang="en-US" b="0"/>
              <a:t> de tips </a:t>
            </a:r>
            <a:r>
              <a:rPr lang="en-US" b="0" err="1"/>
              <a:t>meteen</a:t>
            </a:r>
            <a:r>
              <a:rPr lang="en-US" b="0"/>
              <a:t> toe </a:t>
            </a:r>
            <a:r>
              <a:rPr lang="en-US" b="0" err="1"/>
              <a:t>te</a:t>
            </a:r>
            <a:r>
              <a:rPr lang="en-US" b="0"/>
              <a:t> </a:t>
            </a:r>
            <a:r>
              <a:rPr lang="en-US" b="0" err="1"/>
              <a:t>passen</a:t>
            </a:r>
            <a:r>
              <a:rPr lang="en-US" b="0"/>
              <a:t>.</a:t>
            </a:r>
          </a:p>
        </p:txBody>
      </p:sp>
      <p:sp>
        <p:nvSpPr>
          <p:cNvPr id="4" name="Tijdelijke aanduiding voor dianummer 3">
            <a:extLst>
              <a:ext uri="{FF2B5EF4-FFF2-40B4-BE49-F238E27FC236}">
                <a16:creationId xmlns:a16="http://schemas.microsoft.com/office/drawing/2014/main" id="{394F844C-A17B-49CB-69E3-4B6C1860CA84}"/>
              </a:ext>
            </a:extLst>
          </p:cNvPr>
          <p:cNvSpPr>
            <a:spLocks noGrp="1"/>
          </p:cNvSpPr>
          <p:nvPr>
            <p:ph type="sldNum" sz="quarter" idx="5"/>
          </p:nvPr>
        </p:nvSpPr>
        <p:spPr/>
        <p:txBody>
          <a:bodyPr/>
          <a:lstStyle/>
          <a:p>
            <a:fld id="{00693232-1B3A-4520-A998-B3E8FA3948FD}" type="slidenum">
              <a:rPr lang="nl-BE" smtClean="0"/>
              <a:t>8</a:t>
            </a:fld>
            <a:endParaRPr lang="nl-BE"/>
          </a:p>
        </p:txBody>
      </p:sp>
    </p:spTree>
    <p:extLst>
      <p:ext uri="{BB962C8B-B14F-4D97-AF65-F5344CB8AC3E}">
        <p14:creationId xmlns:p14="http://schemas.microsoft.com/office/powerpoint/2010/main" val="1725675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AD567-DE89-D789-14AC-B52FB913813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AFED32A-7F4E-3653-5D5D-29BC521A32BC}"/>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05209D62-244A-0371-7BC4-ACAB34CC230F}"/>
              </a:ext>
            </a:extLst>
          </p:cNvPr>
          <p:cNvSpPr>
            <a:spLocks noGrp="1"/>
          </p:cNvSpPr>
          <p:nvPr>
            <p:ph type="body" idx="1"/>
          </p:nvPr>
        </p:nvSpPr>
        <p:spPr/>
        <p:txBody>
          <a:bodyPr/>
          <a:lstStyle/>
          <a:p>
            <a:r>
              <a:rPr lang="en-US" b="1"/>
              <a:t>Het </a:t>
            </a:r>
            <a:r>
              <a:rPr lang="en-US" b="1" err="1"/>
              <a:t>leertraject</a:t>
            </a:r>
            <a:r>
              <a:rPr lang="en-US" b="1"/>
              <a:t> – </a:t>
            </a:r>
            <a:r>
              <a:rPr lang="en-US" b="1" err="1"/>
              <a:t>leidinggevenden</a:t>
            </a:r>
            <a:endParaRPr lang="en-US" b="1"/>
          </a:p>
          <a:p>
            <a:endParaRPr lang="en-US" b="1"/>
          </a:p>
          <a:p>
            <a:r>
              <a:rPr lang="en-US" b="0"/>
              <a:t>De modules </a:t>
            </a:r>
            <a:r>
              <a:rPr lang="en-US" b="0" err="1"/>
              <a:t>voor</a:t>
            </a:r>
            <a:r>
              <a:rPr lang="en-US" b="0"/>
              <a:t> </a:t>
            </a:r>
            <a:r>
              <a:rPr lang="en-US" b="0" err="1"/>
              <a:t>leidinggevenden</a:t>
            </a:r>
            <a:r>
              <a:rPr lang="en-US" b="0"/>
              <a:t> </a:t>
            </a:r>
            <a:r>
              <a:rPr lang="en-US" b="0" err="1"/>
              <a:t>focussen</a:t>
            </a:r>
            <a:r>
              <a:rPr lang="en-US" b="0"/>
              <a:t> </a:t>
            </a:r>
            <a:r>
              <a:rPr lang="en-US" b="0" err="1"/>
              <a:t>vooral</a:t>
            </a:r>
            <a:r>
              <a:rPr lang="en-US" b="0"/>
              <a:t> op hoe </a:t>
            </a:r>
            <a:r>
              <a:rPr lang="en-US" b="0" err="1"/>
              <a:t>jij</a:t>
            </a:r>
            <a:r>
              <a:rPr lang="en-US" b="0"/>
              <a:t> </a:t>
            </a:r>
            <a:r>
              <a:rPr lang="en-US" b="0" err="1"/>
              <a:t>als</a:t>
            </a:r>
            <a:r>
              <a:rPr lang="en-US" b="0"/>
              <a:t> </a:t>
            </a:r>
            <a:r>
              <a:rPr lang="en-US" b="0" err="1"/>
              <a:t>leidinggevende</a:t>
            </a:r>
            <a:r>
              <a:rPr lang="en-US" b="0"/>
              <a:t> </a:t>
            </a:r>
            <a:r>
              <a:rPr lang="en-US" b="0" err="1"/>
              <a:t>jouw</a:t>
            </a:r>
            <a:r>
              <a:rPr lang="en-US" b="0"/>
              <a:t> </a:t>
            </a:r>
            <a:r>
              <a:rPr lang="en-US" b="0" err="1"/>
              <a:t>medewerkers</a:t>
            </a:r>
            <a:r>
              <a:rPr lang="en-US" b="0"/>
              <a:t> </a:t>
            </a:r>
            <a:r>
              <a:rPr lang="en-US" b="0" err="1"/>
              <a:t>kan</a:t>
            </a:r>
            <a:r>
              <a:rPr lang="en-US" b="0"/>
              <a:t> </a:t>
            </a:r>
            <a:r>
              <a:rPr lang="en-US" b="1" err="1"/>
              <a:t>ondersteunen</a:t>
            </a:r>
            <a:r>
              <a:rPr lang="en-US" b="0"/>
              <a:t> </a:t>
            </a:r>
            <a:r>
              <a:rPr lang="en-US" b="0" err="1"/>
              <a:t>voor</a:t>
            </a:r>
            <a:r>
              <a:rPr lang="en-US" b="0"/>
              <a:t>, </a:t>
            </a:r>
            <a:r>
              <a:rPr lang="en-US" b="0" err="1"/>
              <a:t>tijdens</a:t>
            </a:r>
            <a:r>
              <a:rPr lang="en-US" b="0"/>
              <a:t> </a:t>
            </a:r>
            <a:r>
              <a:rPr lang="en-US" b="0" err="1"/>
              <a:t>en</a:t>
            </a:r>
            <a:r>
              <a:rPr lang="en-US" b="0"/>
              <a:t> </a:t>
            </a:r>
            <a:r>
              <a:rPr lang="en-US" b="0" err="1"/>
              <a:t>na</a:t>
            </a:r>
            <a:r>
              <a:rPr lang="en-US" b="0"/>
              <a:t> </a:t>
            </a:r>
            <a:r>
              <a:rPr lang="en-US" b="0" err="1"/>
              <a:t>een</a:t>
            </a:r>
            <a:r>
              <a:rPr lang="en-US" b="0"/>
              <a:t> burn-out. </a:t>
            </a:r>
          </a:p>
          <a:p>
            <a:endParaRPr lang="en-US" b="0"/>
          </a:p>
          <a:p>
            <a:r>
              <a:rPr lang="en-US" b="0" err="1"/>
              <a:t>Enerzijds</a:t>
            </a:r>
            <a:r>
              <a:rPr lang="en-US" b="0"/>
              <a:t> leer je hoe je </a:t>
            </a:r>
            <a:r>
              <a:rPr lang="en-US" b="1" err="1"/>
              <a:t>preventief</a:t>
            </a:r>
            <a:r>
              <a:rPr lang="en-US" b="0"/>
              <a:t> </a:t>
            </a:r>
            <a:r>
              <a:rPr lang="en-US" b="0" err="1"/>
              <a:t>stappen</a:t>
            </a:r>
            <a:r>
              <a:rPr lang="en-US" b="0"/>
              <a:t> </a:t>
            </a:r>
            <a:r>
              <a:rPr lang="en-US" b="0" err="1"/>
              <a:t>kan</a:t>
            </a:r>
            <a:r>
              <a:rPr lang="en-US" b="0"/>
              <a:t> </a:t>
            </a:r>
            <a:r>
              <a:rPr lang="en-US" b="0" err="1"/>
              <a:t>zetten</a:t>
            </a:r>
            <a:r>
              <a:rPr lang="en-US" b="0"/>
              <a:t> om burn-out </a:t>
            </a:r>
            <a:r>
              <a:rPr lang="en-US" b="0" err="1"/>
              <a:t>te</a:t>
            </a:r>
            <a:r>
              <a:rPr lang="en-US" b="0"/>
              <a:t> </a:t>
            </a:r>
            <a:r>
              <a:rPr lang="en-US" b="0" err="1"/>
              <a:t>vermijden</a:t>
            </a:r>
            <a:r>
              <a:rPr lang="en-US" b="0"/>
              <a:t> op de </a:t>
            </a:r>
            <a:r>
              <a:rPr lang="en-US" b="0" err="1"/>
              <a:t>werkvloer</a:t>
            </a:r>
            <a:r>
              <a:rPr lang="en-US" b="0"/>
              <a:t>. Je </a:t>
            </a:r>
            <a:r>
              <a:rPr lang="en-US" b="0" err="1"/>
              <a:t>leert</a:t>
            </a:r>
            <a:r>
              <a:rPr lang="en-US" b="0"/>
              <a:t> </a:t>
            </a:r>
            <a:r>
              <a:rPr lang="en-US" b="1" err="1"/>
              <a:t>signalen</a:t>
            </a:r>
            <a:r>
              <a:rPr lang="en-US" b="1"/>
              <a:t> </a:t>
            </a:r>
            <a:r>
              <a:rPr lang="en-US" b="1" err="1"/>
              <a:t>herkennen</a:t>
            </a:r>
            <a:r>
              <a:rPr lang="en-US" b="1"/>
              <a:t> </a:t>
            </a:r>
            <a:r>
              <a:rPr lang="en-US" b="0" err="1"/>
              <a:t>en</a:t>
            </a:r>
            <a:r>
              <a:rPr lang="en-US" b="0"/>
              <a:t> het </a:t>
            </a:r>
            <a:r>
              <a:rPr lang="en-US" b="1" err="1"/>
              <a:t>gesprek</a:t>
            </a:r>
            <a:r>
              <a:rPr lang="en-US" b="1"/>
              <a:t> </a:t>
            </a:r>
            <a:r>
              <a:rPr lang="en-US" b="1" err="1"/>
              <a:t>aangaan</a:t>
            </a:r>
            <a:r>
              <a:rPr lang="en-US" b="0"/>
              <a:t> met de </a:t>
            </a:r>
            <a:r>
              <a:rPr lang="en-US" b="0" err="1"/>
              <a:t>medewerker</a:t>
            </a:r>
            <a:r>
              <a:rPr lang="en-US" b="0"/>
              <a:t> </a:t>
            </a:r>
            <a:r>
              <a:rPr lang="en-US" b="0" err="1"/>
              <a:t>en</a:t>
            </a:r>
            <a:r>
              <a:rPr lang="en-US" b="0"/>
              <a:t> het team </a:t>
            </a:r>
            <a:r>
              <a:rPr lang="en-US" b="0" err="1"/>
              <a:t>wanneer</a:t>
            </a:r>
            <a:r>
              <a:rPr lang="en-US" b="0"/>
              <a:t> er </a:t>
            </a:r>
            <a:r>
              <a:rPr lang="en-US" b="0" err="1"/>
              <a:t>signalen</a:t>
            </a:r>
            <a:r>
              <a:rPr lang="en-US" b="0"/>
              <a:t> van stress of burn-out </a:t>
            </a:r>
            <a:r>
              <a:rPr lang="en-US" b="0" err="1"/>
              <a:t>zijn</a:t>
            </a:r>
            <a:r>
              <a:rPr lang="en-US" b="0"/>
              <a:t>.</a:t>
            </a:r>
          </a:p>
          <a:p>
            <a:endParaRPr lang="en-US" b="0"/>
          </a:p>
          <a:p>
            <a:r>
              <a:rPr lang="en-US" b="0" err="1"/>
              <a:t>Anderzijds</a:t>
            </a:r>
            <a:r>
              <a:rPr lang="en-US" b="0"/>
              <a:t> </a:t>
            </a:r>
            <a:r>
              <a:rPr lang="en-US" b="0" err="1"/>
              <a:t>krijg</a:t>
            </a:r>
            <a:r>
              <a:rPr lang="en-US" b="0"/>
              <a:t> je de </a:t>
            </a:r>
            <a:r>
              <a:rPr lang="en-US" b="0" err="1"/>
              <a:t>nodige</a:t>
            </a:r>
            <a:r>
              <a:rPr lang="en-US" b="0"/>
              <a:t> tools om </a:t>
            </a:r>
            <a:r>
              <a:rPr lang="en-US" b="1" err="1"/>
              <a:t>gepast</a:t>
            </a:r>
            <a:r>
              <a:rPr lang="en-US" b="1"/>
              <a:t> </a:t>
            </a:r>
            <a:r>
              <a:rPr lang="en-US" b="1" err="1"/>
              <a:t>te</a:t>
            </a:r>
            <a:r>
              <a:rPr lang="en-US" b="1"/>
              <a:t> </a:t>
            </a:r>
            <a:r>
              <a:rPr lang="en-US" b="1" err="1"/>
              <a:t>handelen</a:t>
            </a:r>
            <a:r>
              <a:rPr lang="en-US" b="1"/>
              <a:t> </a:t>
            </a:r>
            <a:r>
              <a:rPr lang="en-US" b="1" err="1"/>
              <a:t>wanneer</a:t>
            </a:r>
            <a:r>
              <a:rPr lang="en-US" b="1"/>
              <a:t> </a:t>
            </a:r>
            <a:r>
              <a:rPr lang="en-US" b="1" err="1"/>
              <a:t>een</a:t>
            </a:r>
            <a:r>
              <a:rPr lang="en-US" b="1"/>
              <a:t> </a:t>
            </a:r>
            <a:r>
              <a:rPr lang="en-US" b="1" err="1"/>
              <a:t>medewerker</a:t>
            </a:r>
            <a:r>
              <a:rPr lang="en-US" b="1"/>
              <a:t> </a:t>
            </a:r>
            <a:r>
              <a:rPr lang="en-US" b="1" err="1"/>
              <a:t>toch</a:t>
            </a:r>
            <a:r>
              <a:rPr lang="en-US" b="1"/>
              <a:t> </a:t>
            </a:r>
            <a:r>
              <a:rPr lang="en-US" b="1" err="1"/>
              <a:t>uitvalt</a:t>
            </a:r>
            <a:r>
              <a:rPr lang="en-US" b="0"/>
              <a:t>. Je </a:t>
            </a:r>
            <a:r>
              <a:rPr lang="en-US" b="0" err="1"/>
              <a:t>leert</a:t>
            </a:r>
            <a:r>
              <a:rPr lang="en-US" b="0"/>
              <a:t> hoe je </a:t>
            </a:r>
            <a:r>
              <a:rPr lang="nl-NL"/>
              <a:t>op een zorgzame en respectvolle manier contact kan houden, ook wanneer contact houden niet vanzelfsprekend aanvoelt, maar wel belangrijk is</a:t>
            </a:r>
            <a:r>
              <a:rPr lang="en-US" b="0"/>
              <a:t>. </a:t>
            </a:r>
            <a:r>
              <a:rPr lang="nl-NL"/>
              <a:t>Je krijgt bovendien inzicht in welke stappen je best wanneer zet, en hoe je gesprekken rond werkhervatting of werkaanpassing voorbereidt, plant en voert.</a:t>
            </a:r>
            <a:endParaRPr lang="en-US" b="0"/>
          </a:p>
          <a:p>
            <a:endParaRPr lang="en-US" b="0"/>
          </a:p>
          <a:p>
            <a:r>
              <a:rPr lang="en-US" b="0"/>
              <a:t>Ten </a:t>
            </a:r>
            <a:r>
              <a:rPr lang="en-US" b="0" err="1"/>
              <a:t>slotte</a:t>
            </a:r>
            <a:r>
              <a:rPr lang="en-US" b="0"/>
              <a:t> </a:t>
            </a:r>
            <a:r>
              <a:rPr lang="en-US" b="0" err="1"/>
              <a:t>krijg</a:t>
            </a:r>
            <a:r>
              <a:rPr lang="en-US" b="0"/>
              <a:t> je </a:t>
            </a:r>
            <a:r>
              <a:rPr lang="en-US" b="0" err="1"/>
              <a:t>praktische</a:t>
            </a:r>
            <a:r>
              <a:rPr lang="en-US" b="0"/>
              <a:t> tips </a:t>
            </a:r>
            <a:r>
              <a:rPr lang="en-US" b="0" err="1"/>
              <a:t>en</a:t>
            </a:r>
            <a:r>
              <a:rPr lang="en-US" b="0"/>
              <a:t> </a:t>
            </a:r>
            <a:r>
              <a:rPr lang="en-US" b="0" err="1"/>
              <a:t>handvaten</a:t>
            </a:r>
            <a:r>
              <a:rPr lang="en-US" b="0"/>
              <a:t> om </a:t>
            </a:r>
            <a:r>
              <a:rPr lang="en-US" b="0" err="1"/>
              <a:t>medewerkers</a:t>
            </a:r>
            <a:r>
              <a:rPr lang="en-US" b="0"/>
              <a:t> </a:t>
            </a:r>
            <a:r>
              <a:rPr lang="en-US" b="0" err="1"/>
              <a:t>te</a:t>
            </a:r>
            <a:r>
              <a:rPr lang="en-US" b="0"/>
              <a:t> </a:t>
            </a:r>
            <a:r>
              <a:rPr lang="en-US" b="1" err="1"/>
              <a:t>begeleiden</a:t>
            </a:r>
            <a:r>
              <a:rPr lang="en-US" b="0"/>
              <a:t> </a:t>
            </a:r>
            <a:r>
              <a:rPr lang="en-US" b="0" err="1"/>
              <a:t>tijdens</a:t>
            </a:r>
            <a:r>
              <a:rPr lang="en-US" b="0"/>
              <a:t> </a:t>
            </a:r>
            <a:r>
              <a:rPr lang="en-US" b="0" err="1"/>
              <a:t>hun</a:t>
            </a:r>
            <a:r>
              <a:rPr lang="en-US" b="0"/>
              <a:t> </a:t>
            </a:r>
            <a:r>
              <a:rPr lang="en-US" b="1"/>
              <a:t>re-</a:t>
            </a:r>
            <a:r>
              <a:rPr lang="en-US" b="1" err="1"/>
              <a:t>integratie</a:t>
            </a:r>
            <a:r>
              <a:rPr lang="en-US" b="0"/>
              <a:t>, </a:t>
            </a:r>
            <a:r>
              <a:rPr lang="nl-NL"/>
              <a:t>zodat een duurzame terugkeer naar het werk mogelijk wordt.</a:t>
            </a:r>
            <a:endParaRPr lang="en-US" b="0"/>
          </a:p>
        </p:txBody>
      </p:sp>
      <p:sp>
        <p:nvSpPr>
          <p:cNvPr id="4" name="Tijdelijke aanduiding voor dianummer 3">
            <a:extLst>
              <a:ext uri="{FF2B5EF4-FFF2-40B4-BE49-F238E27FC236}">
                <a16:creationId xmlns:a16="http://schemas.microsoft.com/office/drawing/2014/main" id="{800EC75E-1722-8D90-B60A-71E37368DD29}"/>
              </a:ext>
            </a:extLst>
          </p:cNvPr>
          <p:cNvSpPr>
            <a:spLocks noGrp="1"/>
          </p:cNvSpPr>
          <p:nvPr>
            <p:ph type="sldNum" sz="quarter" idx="5"/>
          </p:nvPr>
        </p:nvSpPr>
        <p:spPr/>
        <p:txBody>
          <a:bodyPr/>
          <a:lstStyle/>
          <a:p>
            <a:fld id="{00693232-1B3A-4520-A998-B3E8FA3948FD}" type="slidenum">
              <a:rPr lang="nl-BE" smtClean="0"/>
              <a:t>9</a:t>
            </a:fld>
            <a:endParaRPr lang="nl-BE"/>
          </a:p>
        </p:txBody>
      </p:sp>
    </p:spTree>
    <p:extLst>
      <p:ext uri="{BB962C8B-B14F-4D97-AF65-F5344CB8AC3E}">
        <p14:creationId xmlns:p14="http://schemas.microsoft.com/office/powerpoint/2010/main" val="3619261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EB253-AA37-5BEF-BDAF-29C64001E4E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4852641-9484-C98A-3E65-9133E497B586}"/>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F262F92-F7A0-2DB3-3F71-919E275CBC61}"/>
              </a:ext>
            </a:extLst>
          </p:cNvPr>
          <p:cNvSpPr>
            <a:spLocks noGrp="1"/>
          </p:cNvSpPr>
          <p:nvPr>
            <p:ph type="body" idx="1"/>
          </p:nvPr>
        </p:nvSpPr>
        <p:spPr/>
        <p:txBody>
          <a:bodyPr/>
          <a:lstStyle/>
          <a:p>
            <a:r>
              <a:rPr lang="en-US" b="1"/>
              <a:t>Het </a:t>
            </a:r>
            <a:r>
              <a:rPr lang="en-US" b="1" err="1"/>
              <a:t>leertraject</a:t>
            </a:r>
            <a:r>
              <a:rPr lang="en-US" b="1"/>
              <a:t> – teams</a:t>
            </a:r>
          </a:p>
          <a:p>
            <a:endParaRPr lang="en-US" b="1"/>
          </a:p>
          <a:p>
            <a:r>
              <a:rPr lang="nl-NL"/>
              <a:t>Ook het team speelt een belangrijke rol bij de heropstart en eventuele werkaanpassingen van een medewerker. In deze module krijgen teamleden via gerichte oefeningen de nodige inzichten en </a:t>
            </a:r>
            <a:r>
              <a:rPr lang="nl-NL" b="1"/>
              <a:t>handvaten om de terugkeer van hun collega </a:t>
            </a:r>
            <a:r>
              <a:rPr lang="nl-NL"/>
              <a:t>op een ondersteunende manier </a:t>
            </a:r>
            <a:r>
              <a:rPr lang="nl-NL" b="1"/>
              <a:t>te</a:t>
            </a:r>
            <a:r>
              <a:rPr lang="nl-NL"/>
              <a:t> </a:t>
            </a:r>
            <a:r>
              <a:rPr lang="nl-NL" b="1"/>
              <a:t>begeleiden</a:t>
            </a:r>
            <a:r>
              <a:rPr lang="nl-NL"/>
              <a:t>.</a:t>
            </a:r>
          </a:p>
          <a:p>
            <a:endParaRPr lang="nl-NL"/>
          </a:p>
          <a:p>
            <a:r>
              <a:rPr lang="nl-NL"/>
              <a:t>Daarnaast gaat deze module ook in op de </a:t>
            </a:r>
            <a:r>
              <a:rPr lang="nl-NL" b="1"/>
              <a:t>impact</a:t>
            </a:r>
            <a:r>
              <a:rPr lang="nl-NL"/>
              <a:t> die een burn-out heeft </a:t>
            </a:r>
            <a:r>
              <a:rPr lang="nl-NL" b="1"/>
              <a:t>op het team zelf</a:t>
            </a:r>
            <a:r>
              <a:rPr lang="nl-NL"/>
              <a:t>. Zowel de zichtbare gevolgen (zoals veranderende planningen, herverdeling van taken en een verhoogde werkdruk) als de minder zichtbare effecten komen aan bod, zoals emotionele belasting, onuitgesproken spanningen en een veranderende groepsdynamiek. Hoewel deze impact niet altijd meteen wordt herkend, is ze wel essentieel om mee te nemen.</a:t>
            </a:r>
          </a:p>
          <a:p>
            <a:endParaRPr lang="nl-NL"/>
          </a:p>
          <a:p>
            <a:r>
              <a:rPr lang="nl-NL"/>
              <a:t>Door hier bewust bij stil te staan, help je ongemakkelijke situaties te voorkomen en werk je samen aan een veilige omgeving waarin begrip, open communicatie en wederzijds respect centraal staan.</a:t>
            </a:r>
          </a:p>
        </p:txBody>
      </p:sp>
      <p:sp>
        <p:nvSpPr>
          <p:cNvPr id="4" name="Tijdelijke aanduiding voor dianummer 3">
            <a:extLst>
              <a:ext uri="{FF2B5EF4-FFF2-40B4-BE49-F238E27FC236}">
                <a16:creationId xmlns:a16="http://schemas.microsoft.com/office/drawing/2014/main" id="{E80C9D62-75A2-8E5E-665E-6F25A031378B}"/>
              </a:ext>
            </a:extLst>
          </p:cNvPr>
          <p:cNvSpPr>
            <a:spLocks noGrp="1"/>
          </p:cNvSpPr>
          <p:nvPr>
            <p:ph type="sldNum" sz="quarter" idx="5"/>
          </p:nvPr>
        </p:nvSpPr>
        <p:spPr/>
        <p:txBody>
          <a:bodyPr/>
          <a:lstStyle/>
          <a:p>
            <a:fld id="{00693232-1B3A-4520-A998-B3E8FA3948FD}" type="slidenum">
              <a:rPr lang="nl-BE" smtClean="0"/>
              <a:t>10</a:t>
            </a:fld>
            <a:endParaRPr lang="nl-BE"/>
          </a:p>
        </p:txBody>
      </p:sp>
    </p:spTree>
    <p:extLst>
      <p:ext uri="{BB962C8B-B14F-4D97-AF65-F5344CB8AC3E}">
        <p14:creationId xmlns:p14="http://schemas.microsoft.com/office/powerpoint/2010/main" val="364961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02C28-3B09-1683-59A6-312115479F9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AC9E3C3-2403-6E51-3B7B-A36DDAC3DDD6}"/>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42B18645-B448-1CF9-D820-233576EB7691}"/>
              </a:ext>
            </a:extLst>
          </p:cNvPr>
          <p:cNvSpPr>
            <a:spLocks noGrp="1"/>
          </p:cNvSpPr>
          <p:nvPr>
            <p:ph type="body" idx="1"/>
          </p:nvPr>
        </p:nvSpPr>
        <p:spPr/>
        <p:txBody>
          <a:bodyPr/>
          <a:lstStyle/>
          <a:p>
            <a:r>
              <a:rPr lang="en-US" b="1"/>
              <a:t>Het </a:t>
            </a:r>
            <a:r>
              <a:rPr lang="en-US" b="1" err="1"/>
              <a:t>leertraject</a:t>
            </a:r>
            <a:r>
              <a:rPr lang="en-US" b="1"/>
              <a:t> – buddies</a:t>
            </a:r>
          </a:p>
          <a:p>
            <a:endParaRPr lang="en-US" b="1"/>
          </a:p>
          <a:p>
            <a:r>
              <a:rPr lang="en-US" b="0"/>
              <a:t>Vaak </a:t>
            </a:r>
            <a:r>
              <a:rPr lang="en-US" b="0" err="1"/>
              <a:t>hechten</a:t>
            </a:r>
            <a:r>
              <a:rPr lang="en-US" b="0"/>
              <a:t> </a:t>
            </a:r>
            <a:r>
              <a:rPr lang="en-US" b="0" err="1"/>
              <a:t>medewerkers</a:t>
            </a:r>
            <a:r>
              <a:rPr lang="en-US" b="0"/>
              <a:t> </a:t>
            </a:r>
            <a:r>
              <a:rPr lang="en-US" b="0" err="1"/>
              <a:t>voor</a:t>
            </a:r>
            <a:r>
              <a:rPr lang="en-US" b="0"/>
              <a:t>/</a:t>
            </a:r>
            <a:r>
              <a:rPr lang="en-US" b="0" err="1"/>
              <a:t>tijdens</a:t>
            </a:r>
            <a:r>
              <a:rPr lang="en-US" b="0"/>
              <a:t>/</a:t>
            </a:r>
            <a:r>
              <a:rPr lang="en-US" b="0" err="1"/>
              <a:t>na</a:t>
            </a:r>
            <a:r>
              <a:rPr lang="en-US" b="0"/>
              <a:t> </a:t>
            </a:r>
            <a:r>
              <a:rPr lang="en-US" b="0" err="1"/>
              <a:t>een</a:t>
            </a:r>
            <a:r>
              <a:rPr lang="en-US" b="0"/>
              <a:t> burn-out </a:t>
            </a:r>
            <a:r>
              <a:rPr lang="en-US" b="0" err="1"/>
              <a:t>veel</a:t>
            </a:r>
            <a:r>
              <a:rPr lang="en-US" b="0"/>
              <a:t> </a:t>
            </a:r>
            <a:r>
              <a:rPr lang="en-US" b="0" err="1"/>
              <a:t>waarde</a:t>
            </a:r>
            <a:r>
              <a:rPr lang="en-US" b="0"/>
              <a:t> </a:t>
            </a:r>
            <a:r>
              <a:rPr lang="en-US" b="0" err="1"/>
              <a:t>aan</a:t>
            </a:r>
            <a:r>
              <a:rPr lang="en-US" b="0"/>
              <a:t> </a:t>
            </a:r>
            <a:r>
              <a:rPr lang="en-US" b="0" err="1"/>
              <a:t>een</a:t>
            </a:r>
            <a:r>
              <a:rPr lang="en-US" b="0"/>
              <a:t> </a:t>
            </a:r>
            <a:r>
              <a:rPr lang="en-US" b="1" err="1"/>
              <a:t>vertrouwenspersoon</a:t>
            </a:r>
            <a:r>
              <a:rPr lang="en-US" b="0"/>
              <a:t>, </a:t>
            </a:r>
            <a:r>
              <a:rPr lang="en-US" b="0" err="1"/>
              <a:t>iemand</a:t>
            </a:r>
            <a:r>
              <a:rPr lang="en-US" b="0"/>
              <a:t> </a:t>
            </a:r>
            <a:r>
              <a:rPr lang="en-US" b="0" err="1"/>
              <a:t>waarvan</a:t>
            </a:r>
            <a:r>
              <a:rPr lang="en-US" b="0"/>
              <a:t> ze </a:t>
            </a:r>
            <a:r>
              <a:rPr lang="en-US" b="0" err="1"/>
              <a:t>weten</a:t>
            </a:r>
            <a:r>
              <a:rPr lang="en-US" b="0"/>
              <a:t> </a:t>
            </a:r>
            <a:r>
              <a:rPr lang="en-US" b="0" err="1"/>
              <a:t>dat</a:t>
            </a:r>
            <a:r>
              <a:rPr lang="en-US" b="0"/>
              <a:t> </a:t>
            </a:r>
            <a:r>
              <a:rPr lang="en-US" b="1" err="1"/>
              <a:t>deze</a:t>
            </a:r>
            <a:r>
              <a:rPr lang="en-US" b="1"/>
              <a:t> </a:t>
            </a:r>
            <a:r>
              <a:rPr lang="en-US" b="1" err="1"/>
              <a:t>tijd</a:t>
            </a:r>
            <a:r>
              <a:rPr lang="en-US" b="1"/>
              <a:t> </a:t>
            </a:r>
            <a:r>
              <a:rPr lang="en-US" b="1" err="1"/>
              <a:t>heeft</a:t>
            </a:r>
            <a:r>
              <a:rPr lang="en-US" b="1"/>
              <a:t> om de </a:t>
            </a:r>
            <a:r>
              <a:rPr lang="en-US" b="1" err="1"/>
              <a:t>situatie</a:t>
            </a:r>
            <a:r>
              <a:rPr lang="en-US" b="1"/>
              <a:t> mee op </a:t>
            </a:r>
            <a:r>
              <a:rPr lang="en-US" b="1" err="1"/>
              <a:t>te</a:t>
            </a:r>
            <a:r>
              <a:rPr lang="en-US" b="1"/>
              <a:t> </a:t>
            </a:r>
            <a:r>
              <a:rPr lang="en-US" b="1" err="1"/>
              <a:t>volgen</a:t>
            </a:r>
            <a:r>
              <a:rPr lang="en-US" b="1"/>
              <a:t> </a:t>
            </a:r>
            <a:r>
              <a:rPr lang="en-US" b="1" err="1"/>
              <a:t>vanuit</a:t>
            </a:r>
            <a:r>
              <a:rPr lang="en-US" b="1"/>
              <a:t> </a:t>
            </a:r>
            <a:r>
              <a:rPr lang="en-US" b="1" err="1"/>
              <a:t>een</a:t>
            </a:r>
            <a:r>
              <a:rPr lang="en-US" b="1"/>
              <a:t> </a:t>
            </a:r>
            <a:r>
              <a:rPr lang="en-US" b="1" err="1"/>
              <a:t>neutrale</a:t>
            </a:r>
            <a:r>
              <a:rPr lang="en-US" b="1"/>
              <a:t> </a:t>
            </a:r>
            <a:r>
              <a:rPr lang="en-US" b="1" err="1"/>
              <a:t>positie</a:t>
            </a:r>
            <a:r>
              <a:rPr lang="en-US" b="0"/>
              <a:t>. Buddy’s </a:t>
            </a:r>
            <a:r>
              <a:rPr lang="en-US" b="0" err="1"/>
              <a:t>hebben</a:t>
            </a:r>
            <a:r>
              <a:rPr lang="en-US" b="0"/>
              <a:t> </a:t>
            </a:r>
            <a:r>
              <a:rPr lang="en-US" b="0" err="1"/>
              <a:t>een</a:t>
            </a:r>
            <a:r>
              <a:rPr lang="en-US" b="0"/>
              <a:t> </a:t>
            </a:r>
            <a:r>
              <a:rPr lang="en-US" b="0" err="1"/>
              <a:t>belangrijke</a:t>
            </a:r>
            <a:r>
              <a:rPr lang="en-US" b="0"/>
              <a:t> </a:t>
            </a:r>
            <a:r>
              <a:rPr lang="en-US" b="0" err="1"/>
              <a:t>rol</a:t>
            </a:r>
            <a:r>
              <a:rPr lang="en-US" b="0"/>
              <a:t> </a:t>
            </a:r>
            <a:r>
              <a:rPr lang="en-US" b="0" err="1"/>
              <a:t>bij</a:t>
            </a:r>
            <a:r>
              <a:rPr lang="en-US" b="0"/>
              <a:t> de </a:t>
            </a:r>
            <a:r>
              <a:rPr lang="en-US" b="0" err="1"/>
              <a:t>terugkomst</a:t>
            </a:r>
            <a:r>
              <a:rPr lang="en-US" b="0"/>
              <a:t> van de </a:t>
            </a:r>
            <a:r>
              <a:rPr lang="en-US" b="0" err="1"/>
              <a:t>medewerker</a:t>
            </a:r>
            <a:r>
              <a:rPr lang="en-US" b="0"/>
              <a:t>. </a:t>
            </a:r>
            <a:r>
              <a:rPr lang="en-US" b="0" err="1"/>
              <a:t>Daarom</a:t>
            </a:r>
            <a:r>
              <a:rPr lang="en-US" b="0"/>
              <a:t> </a:t>
            </a:r>
            <a:r>
              <a:rPr lang="en-US" b="0" err="1"/>
              <a:t>toont</a:t>
            </a:r>
            <a:r>
              <a:rPr lang="en-US" b="0"/>
              <a:t> </a:t>
            </a:r>
            <a:r>
              <a:rPr lang="en-US" b="0" err="1"/>
              <a:t>deze</a:t>
            </a:r>
            <a:r>
              <a:rPr lang="en-US" b="0"/>
              <a:t> module wat de </a:t>
            </a:r>
            <a:r>
              <a:rPr lang="en-US" b="0" err="1"/>
              <a:t>rol</a:t>
            </a:r>
            <a:r>
              <a:rPr lang="en-US" b="0"/>
              <a:t> van buddy </a:t>
            </a:r>
            <a:r>
              <a:rPr lang="en-US" b="0" err="1"/>
              <a:t>precies</a:t>
            </a:r>
            <a:r>
              <a:rPr lang="en-US" b="0"/>
              <a:t> </a:t>
            </a:r>
            <a:r>
              <a:rPr lang="en-US" b="0" err="1"/>
              <a:t>inhoudt</a:t>
            </a:r>
            <a:r>
              <a:rPr lang="en-US" b="0"/>
              <a:t>, </a:t>
            </a:r>
            <a:r>
              <a:rPr lang="en-US" b="0" err="1"/>
              <a:t>welke</a:t>
            </a:r>
            <a:r>
              <a:rPr lang="en-US" b="0"/>
              <a:t> </a:t>
            </a:r>
            <a:r>
              <a:rPr lang="en-US" b="0" err="1"/>
              <a:t>verantwoordelijkheden</a:t>
            </a:r>
            <a:r>
              <a:rPr lang="en-US" b="0"/>
              <a:t> je </a:t>
            </a:r>
            <a:r>
              <a:rPr lang="en-US" b="0" err="1"/>
              <a:t>opneemt</a:t>
            </a:r>
            <a:r>
              <a:rPr lang="en-US" b="0"/>
              <a:t> </a:t>
            </a:r>
            <a:r>
              <a:rPr lang="en-US" b="0" err="1"/>
              <a:t>als</a:t>
            </a:r>
            <a:r>
              <a:rPr lang="en-US" b="0"/>
              <a:t> buddy </a:t>
            </a:r>
            <a:r>
              <a:rPr lang="en-US" b="0" err="1"/>
              <a:t>en</a:t>
            </a:r>
            <a:r>
              <a:rPr lang="en-US" b="0"/>
              <a:t> hoe je in </a:t>
            </a:r>
            <a:r>
              <a:rPr lang="en-US" b="0" err="1"/>
              <a:t>gesprek</a:t>
            </a:r>
            <a:r>
              <a:rPr lang="en-US" b="0"/>
              <a:t> </a:t>
            </a:r>
            <a:r>
              <a:rPr lang="en-US" b="0" err="1"/>
              <a:t>gaat</a:t>
            </a:r>
            <a:r>
              <a:rPr lang="en-US" b="0"/>
              <a:t> met </a:t>
            </a:r>
            <a:r>
              <a:rPr lang="en-US" b="0" err="1"/>
              <a:t>een</a:t>
            </a:r>
            <a:r>
              <a:rPr lang="en-US" b="0"/>
              <a:t> </a:t>
            </a:r>
            <a:r>
              <a:rPr lang="en-US" b="0" err="1"/>
              <a:t>collega</a:t>
            </a:r>
            <a:r>
              <a:rPr lang="en-US" b="0"/>
              <a:t> die stress-</a:t>
            </a:r>
            <a:r>
              <a:rPr lang="en-US" b="0" err="1"/>
              <a:t>klachten</a:t>
            </a:r>
            <a:r>
              <a:rPr lang="en-US" b="0"/>
              <a:t> </a:t>
            </a:r>
            <a:r>
              <a:rPr lang="en-US" b="0" err="1"/>
              <a:t>ondervindt</a:t>
            </a:r>
            <a:r>
              <a:rPr lang="en-US" b="0"/>
              <a:t>.</a:t>
            </a:r>
          </a:p>
        </p:txBody>
      </p:sp>
      <p:sp>
        <p:nvSpPr>
          <p:cNvPr id="4" name="Tijdelijke aanduiding voor dianummer 3">
            <a:extLst>
              <a:ext uri="{FF2B5EF4-FFF2-40B4-BE49-F238E27FC236}">
                <a16:creationId xmlns:a16="http://schemas.microsoft.com/office/drawing/2014/main" id="{E3DF0B21-97E8-EB4A-BA57-5BD31FC3CB4A}"/>
              </a:ext>
            </a:extLst>
          </p:cNvPr>
          <p:cNvSpPr>
            <a:spLocks noGrp="1"/>
          </p:cNvSpPr>
          <p:nvPr>
            <p:ph type="sldNum" sz="quarter" idx="5"/>
          </p:nvPr>
        </p:nvSpPr>
        <p:spPr/>
        <p:txBody>
          <a:bodyPr/>
          <a:lstStyle/>
          <a:p>
            <a:fld id="{00693232-1B3A-4520-A998-B3E8FA3948FD}" type="slidenum">
              <a:rPr lang="nl-BE" smtClean="0"/>
              <a:t>11</a:t>
            </a:fld>
            <a:endParaRPr lang="nl-BE"/>
          </a:p>
        </p:txBody>
      </p:sp>
    </p:spTree>
    <p:extLst>
      <p:ext uri="{BB962C8B-B14F-4D97-AF65-F5344CB8AC3E}">
        <p14:creationId xmlns:p14="http://schemas.microsoft.com/office/powerpoint/2010/main" val="1533458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en-US" b="1" err="1"/>
              <a:t>Aanpak</a:t>
            </a:r>
            <a:endParaRPr lang="en-US" b="1"/>
          </a:p>
          <a:p>
            <a:endParaRPr lang="en-US" b="1"/>
          </a:p>
          <a:p>
            <a:r>
              <a:rPr lang="nl-BE"/>
              <a:t>Om echt resultaten te bereiken, is iedere module een </a:t>
            </a:r>
            <a:r>
              <a:rPr lang="nl-BE" b="1"/>
              <a:t>afwisseling</a:t>
            </a:r>
            <a:r>
              <a:rPr lang="nl-BE"/>
              <a:t> van relevante informatie, </a:t>
            </a:r>
            <a:r>
              <a:rPr lang="nl-BE" err="1"/>
              <a:t>testimonials</a:t>
            </a:r>
            <a:r>
              <a:rPr lang="nl-BE"/>
              <a:t>, oefeningen, stappenplannen, downloadbare handvaten …</a:t>
            </a:r>
          </a:p>
          <a:p>
            <a:r>
              <a:rPr lang="nl-BE"/>
              <a:t>Door deze afwisseling ga je actief aan de slag met de tips en pas je ze meteen toe op je eigen context.</a:t>
            </a:r>
          </a:p>
        </p:txBody>
      </p:sp>
      <p:sp>
        <p:nvSpPr>
          <p:cNvPr id="4" name="Tijdelijke aanduiding voor dianummer 3"/>
          <p:cNvSpPr>
            <a:spLocks noGrp="1"/>
          </p:cNvSpPr>
          <p:nvPr>
            <p:ph type="sldNum" sz="quarter" idx="5"/>
          </p:nvPr>
        </p:nvSpPr>
        <p:spPr/>
        <p:txBody>
          <a:bodyPr/>
          <a:lstStyle/>
          <a:p>
            <a:fld id="{00693232-1B3A-4520-A998-B3E8FA3948FD}" type="slidenum">
              <a:rPr lang="nl-BE" smtClean="0"/>
              <a:t>12</a:t>
            </a:fld>
            <a:endParaRPr lang="nl-BE"/>
          </a:p>
        </p:txBody>
      </p:sp>
    </p:spTree>
    <p:extLst>
      <p:ext uri="{BB962C8B-B14F-4D97-AF65-F5344CB8AC3E}">
        <p14:creationId xmlns:p14="http://schemas.microsoft.com/office/powerpoint/2010/main" val="2906458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17242-F6F4-C780-A41B-A5E74C4EB4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9B2F96B-9232-A7E4-106B-5309C8623440}"/>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A2C81584-6742-9F40-7B68-0F8391EE1393}"/>
              </a:ext>
            </a:extLst>
          </p:cNvPr>
          <p:cNvSpPr>
            <a:spLocks noGrp="1"/>
          </p:cNvSpPr>
          <p:nvPr>
            <p:ph type="body" idx="1"/>
          </p:nvPr>
        </p:nvSpPr>
        <p:spPr/>
        <p:txBody>
          <a:bodyPr/>
          <a:lstStyle/>
          <a:p>
            <a:r>
              <a:rPr lang="en-US" b="1" err="1"/>
              <a:t>Interactie</a:t>
            </a:r>
            <a:r>
              <a:rPr lang="en-US" b="1"/>
              <a:t> met de </a:t>
            </a:r>
            <a:r>
              <a:rPr lang="en-US" b="1" err="1"/>
              <a:t>groep</a:t>
            </a:r>
            <a:endParaRPr lang="en-US" b="1"/>
          </a:p>
          <a:p>
            <a:endParaRPr lang="en-US" b="1"/>
          </a:p>
          <a:p>
            <a:r>
              <a:rPr lang="nl-BE"/>
              <a:t>Bevraag de </a:t>
            </a:r>
            <a:r>
              <a:rPr lang="nl-BE" b="1"/>
              <a:t>eerste reactie </a:t>
            </a:r>
            <a:r>
              <a:rPr lang="nl-BE"/>
              <a:t>van de leidinggevende en focus vooral op wat hen zou kunnen </a:t>
            </a:r>
            <a:r>
              <a:rPr lang="nl-BE" b="1"/>
              <a:t>tegenhouden</a:t>
            </a:r>
            <a:r>
              <a:rPr lang="nl-BE"/>
              <a:t> om het leertraject op te starten in hun team. Afhankelijk van de mate van voorbereiding en/of de sfeer binnen de groep, kan dit op verschillende manieren:</a:t>
            </a:r>
          </a:p>
          <a:p>
            <a:pPr marL="171450" indent="-171450">
              <a:buFont typeface="Arial" panose="020B0604020202020204" pitchFamily="34" charset="0"/>
              <a:buChar char="•"/>
            </a:pPr>
            <a:r>
              <a:rPr lang="nl-BE"/>
              <a:t>De deelnemers antwoorden één voor één</a:t>
            </a:r>
          </a:p>
          <a:p>
            <a:pPr marL="171450" indent="-171450">
              <a:buFont typeface="Arial" panose="020B0604020202020204" pitchFamily="34" charset="0"/>
              <a:buChar char="•"/>
            </a:pPr>
            <a:r>
              <a:rPr lang="nl-BE"/>
              <a:t>De deelnemers antwoorden popcorn-</a:t>
            </a:r>
            <a:r>
              <a:rPr lang="nl-BE" err="1"/>
              <a:t>gewijs</a:t>
            </a:r>
            <a:r>
              <a:rPr lang="nl-BE"/>
              <a:t>: luidop, zonder vaste volgorde en zonder aangeduid te worden, ze gooien hun antwoorden in de groep</a:t>
            </a:r>
          </a:p>
          <a:p>
            <a:pPr marL="171450" indent="-171450">
              <a:buFont typeface="Arial" panose="020B0604020202020204" pitchFamily="34" charset="0"/>
              <a:buChar char="•"/>
            </a:pPr>
            <a:r>
              <a:rPr lang="nl-BE"/>
              <a:t>De deelnemers schrijven hun antwoorden op (op papier, op post-its, op kleine whiteboards …) en tonen die nadien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a:t>In </a:t>
            </a:r>
            <a:r>
              <a:rPr lang="nl-BE" err="1"/>
              <a:t>Mentimeter</a:t>
            </a:r>
            <a:r>
              <a:rPr lang="nl-BE"/>
              <a:t>: Open </a:t>
            </a:r>
            <a:r>
              <a:rPr lang="nl-BE" err="1"/>
              <a:t>Ended</a:t>
            </a:r>
            <a:r>
              <a:rPr lang="nl-BE"/>
              <a:t> vraag</a:t>
            </a:r>
          </a:p>
          <a:p>
            <a:pPr marL="171450" indent="-171450">
              <a:buFont typeface="Arial" panose="020B0604020202020204" pitchFamily="34" charset="0"/>
              <a:buChar char="•"/>
            </a:pPr>
            <a:r>
              <a:rPr lang="nl-BE"/>
              <a:t>…</a:t>
            </a:r>
          </a:p>
          <a:p>
            <a:endParaRPr lang="nl-BE"/>
          </a:p>
          <a:p>
            <a:endParaRPr lang="nl-BE"/>
          </a:p>
          <a:p>
            <a:r>
              <a:rPr lang="nl-BE"/>
              <a:t>Enkele veelvoorkomende bezorgdheden die je kan weerleggen zijn:</a:t>
            </a:r>
          </a:p>
          <a:p>
            <a:pPr marL="171450" indent="-171450">
              <a:buFont typeface="Arial" panose="020B0604020202020204" pitchFamily="34" charset="0"/>
              <a:buChar char="•"/>
            </a:pPr>
            <a:r>
              <a:rPr lang="nl-BE"/>
              <a:t>Het vraagt teveel tijd: </a:t>
            </a:r>
            <a:r>
              <a:rPr lang="nl-BE" b="1">
                <a:highlight>
                  <a:srgbClr val="FFFF00"/>
                </a:highlight>
              </a:rPr>
              <a:t>AAN TE VULLEN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a:t>We zetten al veel in op burn-out: </a:t>
            </a:r>
            <a:r>
              <a:rPr lang="nl-BE" b="1">
                <a:highlight>
                  <a:srgbClr val="FFFF00"/>
                </a:highlight>
              </a:rPr>
              <a:t>AAN TE VULLEN</a:t>
            </a:r>
            <a:endParaRPr lang="nl-BE"/>
          </a:p>
          <a:p>
            <a:pPr marL="171450" indent="-171450">
              <a:buFont typeface="Arial" panose="020B0604020202020204" pitchFamily="34" charset="0"/>
              <a:buChar char="•"/>
            </a:pPr>
            <a:r>
              <a:rPr lang="nl-BE"/>
              <a:t>…</a:t>
            </a:r>
          </a:p>
          <a:p>
            <a:pPr marL="171450" indent="-171450">
              <a:buFont typeface="Arial" panose="020B0604020202020204" pitchFamily="34" charset="0"/>
              <a:buChar char="•"/>
            </a:pPr>
            <a:endParaRPr lang="nl-BE"/>
          </a:p>
        </p:txBody>
      </p:sp>
      <p:sp>
        <p:nvSpPr>
          <p:cNvPr id="4" name="Tijdelijke aanduiding voor dianummer 3">
            <a:extLst>
              <a:ext uri="{FF2B5EF4-FFF2-40B4-BE49-F238E27FC236}">
                <a16:creationId xmlns:a16="http://schemas.microsoft.com/office/drawing/2014/main" id="{BA8B9EEC-61EA-F925-C1C3-393AE51058E8}"/>
              </a:ext>
            </a:extLst>
          </p:cNvPr>
          <p:cNvSpPr>
            <a:spLocks noGrp="1"/>
          </p:cNvSpPr>
          <p:nvPr>
            <p:ph type="sldNum" sz="quarter" idx="5"/>
          </p:nvPr>
        </p:nvSpPr>
        <p:spPr/>
        <p:txBody>
          <a:bodyPr/>
          <a:lstStyle/>
          <a:p>
            <a:fld id="{00693232-1B3A-4520-A998-B3E8FA3948FD}" type="slidenum">
              <a:rPr lang="nl-BE" smtClean="0"/>
              <a:t>13</a:t>
            </a:fld>
            <a:endParaRPr lang="nl-BE"/>
          </a:p>
        </p:txBody>
      </p:sp>
    </p:spTree>
    <p:extLst>
      <p:ext uri="{BB962C8B-B14F-4D97-AF65-F5344CB8AC3E}">
        <p14:creationId xmlns:p14="http://schemas.microsoft.com/office/powerpoint/2010/main" val="3310335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en-US" b="1"/>
              <a:t>Planning modules</a:t>
            </a:r>
          </a:p>
          <a:p>
            <a:endParaRPr lang="en-US" b="1"/>
          </a:p>
          <a:p>
            <a:r>
              <a:rPr lang="nl-BE"/>
              <a:t>Om het leertraject haalbaar en behapbaar te houden, werden de modules zodanig opgebouwd dat je ze volledig </a:t>
            </a:r>
            <a:r>
              <a:rPr lang="nl-BE" b="1"/>
              <a:t>op je eigen tempo </a:t>
            </a:r>
            <a:r>
              <a:rPr lang="nl-BE"/>
              <a:t>kan doorlopen en doorheen de module kan pauzeren wanneer je wil. Neem na iedere module de tijd om alles te laten bezinken en het geleerde toe te passen (dit is vooral voor de modules voor medewerkers &amp; leidinggevenden). </a:t>
            </a:r>
          </a:p>
          <a:p>
            <a:endParaRPr lang="nl-BE"/>
          </a:p>
          <a:p>
            <a:pPr>
              <a:lnSpc>
                <a:spcPct val="200000"/>
              </a:lnSpc>
            </a:pPr>
            <a:r>
              <a:rPr lang="nl-BE"/>
              <a:t>Je hoeft de modules ook </a:t>
            </a:r>
            <a:r>
              <a:rPr lang="nl-BE" b="1"/>
              <a:t>niet in een vast stramien </a:t>
            </a:r>
            <a:r>
              <a:rPr lang="nl-BE"/>
              <a:t>te doorlopen (bv. week om week). Je kan gerust de modules uitkiezen die voor jou relevant zijn op dat moment en waar jij nood aan hebt. Zo kan je bijvoorbeeld eerst de module “</a:t>
            </a:r>
            <a:r>
              <a:rPr lang="en-US"/>
              <a:t>Hoe </a:t>
            </a:r>
            <a:r>
              <a:rPr lang="en-US" err="1"/>
              <a:t>handel</a:t>
            </a:r>
            <a:r>
              <a:rPr lang="en-US"/>
              <a:t> </a:t>
            </a:r>
            <a:r>
              <a:rPr lang="en-US" err="1"/>
              <a:t>ik</a:t>
            </a:r>
            <a:r>
              <a:rPr lang="en-US"/>
              <a:t> </a:t>
            </a:r>
            <a:r>
              <a:rPr lang="en-US" err="1"/>
              <a:t>wanneer</a:t>
            </a:r>
            <a:r>
              <a:rPr lang="en-US"/>
              <a:t> </a:t>
            </a:r>
            <a:r>
              <a:rPr lang="en-US" err="1"/>
              <a:t>een</a:t>
            </a:r>
            <a:r>
              <a:rPr lang="en-US"/>
              <a:t> </a:t>
            </a:r>
            <a:r>
              <a:rPr lang="en-US" err="1"/>
              <a:t>medewerker</a:t>
            </a:r>
            <a:r>
              <a:rPr lang="en-US"/>
              <a:t> </a:t>
            </a:r>
            <a:r>
              <a:rPr lang="en-US" err="1"/>
              <a:t>afwezig</a:t>
            </a:r>
            <a:r>
              <a:rPr lang="en-US"/>
              <a:t> is?” </a:t>
            </a:r>
            <a:r>
              <a:rPr lang="en-US" err="1"/>
              <a:t>volgen</a:t>
            </a:r>
            <a:r>
              <a:rPr lang="en-US"/>
              <a:t> </a:t>
            </a:r>
            <a:r>
              <a:rPr lang="en-US" err="1"/>
              <a:t>en</a:t>
            </a:r>
            <a:r>
              <a:rPr lang="en-US"/>
              <a:t> pas </a:t>
            </a:r>
            <a:r>
              <a:rPr lang="en-US" err="1"/>
              <a:t>enkele</a:t>
            </a:r>
            <a:r>
              <a:rPr lang="en-US"/>
              <a:t> </a:t>
            </a:r>
            <a:r>
              <a:rPr lang="en-US" err="1"/>
              <a:t>maanden</a:t>
            </a:r>
            <a:r>
              <a:rPr lang="en-US"/>
              <a:t> later (</a:t>
            </a:r>
            <a:r>
              <a:rPr lang="en-US" err="1"/>
              <a:t>wanneer</a:t>
            </a:r>
            <a:r>
              <a:rPr lang="en-US"/>
              <a:t> de </a:t>
            </a:r>
            <a:r>
              <a:rPr lang="en-US" err="1"/>
              <a:t>medewerker</a:t>
            </a:r>
            <a:r>
              <a:rPr lang="en-US"/>
              <a:t> plant om </a:t>
            </a:r>
            <a:r>
              <a:rPr lang="en-US" err="1"/>
              <a:t>terug</a:t>
            </a:r>
            <a:r>
              <a:rPr lang="en-US"/>
              <a:t> </a:t>
            </a:r>
            <a:r>
              <a:rPr lang="en-US" err="1"/>
              <a:t>te</a:t>
            </a:r>
            <a:r>
              <a:rPr lang="en-US"/>
              <a:t> </a:t>
            </a:r>
            <a:r>
              <a:rPr lang="en-US" err="1"/>
              <a:t>komen</a:t>
            </a:r>
            <a:r>
              <a:rPr lang="en-US"/>
              <a:t>) de module “Hoe </a:t>
            </a:r>
            <a:r>
              <a:rPr lang="en-US" err="1"/>
              <a:t>begeleid</a:t>
            </a:r>
            <a:r>
              <a:rPr lang="en-US"/>
              <a:t> </a:t>
            </a:r>
            <a:r>
              <a:rPr lang="en-US" err="1"/>
              <a:t>ik</a:t>
            </a:r>
            <a:r>
              <a:rPr lang="en-US"/>
              <a:t> </a:t>
            </a:r>
            <a:r>
              <a:rPr lang="en-US" err="1"/>
              <a:t>een</a:t>
            </a:r>
            <a:r>
              <a:rPr lang="en-US"/>
              <a:t> </a:t>
            </a:r>
            <a:r>
              <a:rPr lang="en-US" err="1"/>
              <a:t>medewerker</a:t>
            </a:r>
            <a:r>
              <a:rPr lang="en-US"/>
              <a:t> </a:t>
            </a:r>
            <a:r>
              <a:rPr lang="en-US" err="1"/>
              <a:t>bij</a:t>
            </a:r>
            <a:r>
              <a:rPr lang="en-US"/>
              <a:t> re-</a:t>
            </a:r>
            <a:r>
              <a:rPr lang="en-US" err="1"/>
              <a:t>integratie</a:t>
            </a:r>
            <a:r>
              <a:rPr lang="en-US"/>
              <a:t>?” </a:t>
            </a:r>
            <a:r>
              <a:rPr lang="en-US" err="1"/>
              <a:t>volgen</a:t>
            </a:r>
            <a:r>
              <a:rPr lang="en-US"/>
              <a:t>.</a:t>
            </a:r>
            <a:endParaRPr lang="nl-BE"/>
          </a:p>
          <a:p>
            <a:endParaRPr lang="nl-BE"/>
          </a:p>
          <a:p>
            <a:r>
              <a:rPr lang="nl-BE"/>
              <a:t>Volgt je hele team de modules? Dan is het waardevol om hier af en toe </a:t>
            </a:r>
            <a:r>
              <a:rPr lang="nl-BE" b="1"/>
              <a:t>afstemmingsmomenten</a:t>
            </a:r>
            <a:r>
              <a:rPr lang="nl-BE"/>
              <a:t> over in te plannen. Zo kan je bezorgdheden meteen bespreken en blijft iedereen op dezelfde lijn.</a:t>
            </a:r>
          </a:p>
        </p:txBody>
      </p:sp>
      <p:sp>
        <p:nvSpPr>
          <p:cNvPr id="4" name="Tijdelijke aanduiding voor dianummer 3"/>
          <p:cNvSpPr>
            <a:spLocks noGrp="1"/>
          </p:cNvSpPr>
          <p:nvPr>
            <p:ph type="sldNum" sz="quarter" idx="5"/>
          </p:nvPr>
        </p:nvSpPr>
        <p:spPr/>
        <p:txBody>
          <a:bodyPr/>
          <a:lstStyle/>
          <a:p>
            <a:fld id="{00693232-1B3A-4520-A998-B3E8FA3948FD}" type="slidenum">
              <a:rPr lang="nl-BE" smtClean="0"/>
              <a:t>14</a:t>
            </a:fld>
            <a:endParaRPr lang="nl-BE"/>
          </a:p>
        </p:txBody>
      </p:sp>
    </p:spTree>
    <p:extLst>
      <p:ext uri="{BB962C8B-B14F-4D97-AF65-F5344CB8AC3E}">
        <p14:creationId xmlns:p14="http://schemas.microsoft.com/office/powerpoint/2010/main" val="393819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3C72D-6CA5-962D-82BC-C18D6D1B3D9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41C3558-2233-F684-61C7-BC388352B8BE}"/>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BE77EDD1-3BB4-92A7-45B5-FD51ADA9B5A1}"/>
              </a:ext>
            </a:extLst>
          </p:cNvPr>
          <p:cNvSpPr>
            <a:spLocks noGrp="1"/>
          </p:cNvSpPr>
          <p:nvPr>
            <p:ph type="body" idx="1"/>
          </p:nvPr>
        </p:nvSpPr>
        <p:spPr/>
        <p:txBody>
          <a:bodyPr/>
          <a:lstStyle/>
          <a:p>
            <a:r>
              <a:rPr lang="en-US" b="1" err="1"/>
              <a:t>Interactie</a:t>
            </a:r>
            <a:r>
              <a:rPr lang="en-US" b="1"/>
              <a:t> met de </a:t>
            </a:r>
            <a:r>
              <a:rPr lang="en-US" b="1" err="1"/>
              <a:t>groep</a:t>
            </a:r>
            <a:endParaRPr lang="en-US" b="1"/>
          </a:p>
          <a:p>
            <a:endParaRPr lang="en-US" b="1"/>
          </a:p>
          <a:p>
            <a:r>
              <a:rPr lang="nl-BE"/>
              <a:t>Bevraag de </a:t>
            </a:r>
            <a:r>
              <a:rPr lang="nl-BE" b="1"/>
              <a:t>motivatie</a:t>
            </a:r>
            <a:r>
              <a:rPr lang="nl-BE"/>
              <a:t> van de leidinggevenden om het leertraject op te starten: wat is voor hun de meerwaarde? Afhankelijk van de mate van voorbereiding en/of de sfeer binnen de groep, kan dit op verschillende manieren:</a:t>
            </a:r>
          </a:p>
          <a:p>
            <a:pPr marL="171450" indent="-171450">
              <a:buFont typeface="Arial" panose="020B0604020202020204" pitchFamily="34" charset="0"/>
              <a:buChar char="•"/>
            </a:pPr>
            <a:r>
              <a:rPr lang="nl-BE"/>
              <a:t>De deelnemers antwoorden één voor één</a:t>
            </a:r>
          </a:p>
          <a:p>
            <a:pPr marL="171450" indent="-171450">
              <a:buFont typeface="Arial" panose="020B0604020202020204" pitchFamily="34" charset="0"/>
              <a:buChar char="•"/>
            </a:pPr>
            <a:r>
              <a:rPr lang="nl-BE"/>
              <a:t>De deelnemers antwoorden popcorn-</a:t>
            </a:r>
            <a:r>
              <a:rPr lang="nl-BE" err="1"/>
              <a:t>gewijs</a:t>
            </a:r>
            <a:r>
              <a:rPr lang="nl-BE"/>
              <a:t>: luidop, zonder vaste volgorde en zonder aangeduid te worden, ze gooien hun antwoorden in de groep</a:t>
            </a:r>
          </a:p>
          <a:p>
            <a:pPr marL="171450" indent="-171450">
              <a:buFont typeface="Arial" panose="020B0604020202020204" pitchFamily="34" charset="0"/>
              <a:buChar char="•"/>
            </a:pPr>
            <a:r>
              <a:rPr lang="nl-BE"/>
              <a:t>De deelnemers schrijven hun antwoorden op (op papier, op post-its, op kleine whiteboards …) en tonen die nadien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a:t>In </a:t>
            </a:r>
            <a:r>
              <a:rPr lang="nl-BE" err="1"/>
              <a:t>Mentimeter</a:t>
            </a:r>
            <a:r>
              <a:rPr lang="nl-BE"/>
              <a:t>: Open </a:t>
            </a:r>
            <a:r>
              <a:rPr lang="nl-BE" err="1"/>
              <a:t>Ended</a:t>
            </a:r>
            <a:r>
              <a:rPr lang="nl-BE"/>
              <a:t> vraag</a:t>
            </a:r>
          </a:p>
          <a:p>
            <a:pPr marL="171450" indent="-171450">
              <a:buFont typeface="Arial" panose="020B0604020202020204" pitchFamily="34" charset="0"/>
              <a:buChar char="•"/>
            </a:pPr>
            <a:r>
              <a:rPr lang="nl-BE"/>
              <a:t>…</a:t>
            </a:r>
          </a:p>
          <a:p>
            <a:endParaRPr lang="nl-BE"/>
          </a:p>
          <a:p>
            <a:endParaRPr lang="nl-BE"/>
          </a:p>
          <a:p>
            <a:r>
              <a:rPr lang="nl-BE"/>
              <a:t>Ga naar de volgende slide om enkele voordelen van het leertraject samen te overlopen.</a:t>
            </a:r>
          </a:p>
        </p:txBody>
      </p:sp>
      <p:sp>
        <p:nvSpPr>
          <p:cNvPr id="4" name="Tijdelijke aanduiding voor dianummer 3">
            <a:extLst>
              <a:ext uri="{FF2B5EF4-FFF2-40B4-BE49-F238E27FC236}">
                <a16:creationId xmlns:a16="http://schemas.microsoft.com/office/drawing/2014/main" id="{6BDC0539-EF6D-D16D-D26D-C4D09DAC9F70}"/>
              </a:ext>
            </a:extLst>
          </p:cNvPr>
          <p:cNvSpPr>
            <a:spLocks noGrp="1"/>
          </p:cNvSpPr>
          <p:nvPr>
            <p:ph type="sldNum" sz="quarter" idx="5"/>
          </p:nvPr>
        </p:nvSpPr>
        <p:spPr/>
        <p:txBody>
          <a:bodyPr/>
          <a:lstStyle/>
          <a:p>
            <a:fld id="{00693232-1B3A-4520-A998-B3E8FA3948FD}" type="slidenum">
              <a:rPr lang="nl-BE" smtClean="0"/>
              <a:t>15</a:t>
            </a:fld>
            <a:endParaRPr lang="nl-BE"/>
          </a:p>
        </p:txBody>
      </p:sp>
    </p:spTree>
    <p:extLst>
      <p:ext uri="{BB962C8B-B14F-4D97-AF65-F5344CB8AC3E}">
        <p14:creationId xmlns:p14="http://schemas.microsoft.com/office/powerpoint/2010/main" val="2100661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en-US" b="1"/>
              <a:t>De </a:t>
            </a:r>
            <a:r>
              <a:rPr lang="en-US" b="1" err="1"/>
              <a:t>voordelen</a:t>
            </a:r>
            <a:r>
              <a:rPr lang="en-US" b="1"/>
              <a:t> van het </a:t>
            </a:r>
            <a:r>
              <a:rPr lang="en-US" b="1" err="1"/>
              <a:t>leertraject</a:t>
            </a:r>
            <a:endParaRPr lang="en-US" b="1"/>
          </a:p>
          <a:p>
            <a:endParaRPr lang="en-US" b="1"/>
          </a:p>
          <a:p>
            <a:r>
              <a:rPr lang="nl-BE"/>
              <a:t>Tijd investeren in het leertraject heeft meerdere voordelen voor jou en jouw team: </a:t>
            </a:r>
          </a:p>
          <a:p>
            <a:pPr marL="228600" indent="-228600">
              <a:buFont typeface="+mj-lt"/>
              <a:buAutoNum type="arabicPeriod"/>
            </a:pPr>
            <a:r>
              <a:rPr lang="nl-BE" b="1"/>
              <a:t>Preventie + curatie</a:t>
            </a:r>
            <a:r>
              <a:rPr lang="nl-BE"/>
              <a:t>: voorkomen is altijd beter dan oplossen, maar soms is de medewerker al uitgevallen. Doorheen de modules krijg je handige tips over hoe je stress en (herval van) burn-out kan vermijden op de werkvloer, maar ook hoe je een uitgevallen collega kan ondersteunen</a:t>
            </a:r>
          </a:p>
          <a:p>
            <a:pPr marL="228600" indent="-228600">
              <a:buFont typeface="+mj-lt"/>
              <a:buAutoNum type="arabicPeriod"/>
            </a:pPr>
            <a:r>
              <a:rPr lang="nl-BE" b="1"/>
              <a:t>Bespreekbaar maken</a:t>
            </a:r>
            <a:r>
              <a:rPr lang="nl-BE"/>
              <a:t>: door stress en burn-out in de kijker te zetten, maak je het topic bespreekbaar. Dat verhoogt de kans om signalen sneller op te pikken en sneller stappen te kunnen zetten.</a:t>
            </a:r>
          </a:p>
          <a:p>
            <a:pPr marL="228600" indent="-228600">
              <a:buFont typeface="+mj-lt"/>
              <a:buAutoNum type="arabicPeriod"/>
            </a:pPr>
            <a:r>
              <a:rPr lang="nl-BE" b="1"/>
              <a:t>Veilige werkomgeving</a:t>
            </a:r>
            <a:r>
              <a:rPr lang="nl-BE"/>
              <a:t>: het leertraject toont dat je begaan bent met je medewerkers en een veilige werkomgeving voor ze wil creëren.</a:t>
            </a:r>
          </a:p>
          <a:p>
            <a:pPr marL="228600" indent="-228600">
              <a:buFont typeface="+mj-lt"/>
              <a:buAutoNum type="arabicPeriod"/>
            </a:pPr>
            <a:r>
              <a:rPr lang="nl-BE" b="1"/>
              <a:t>Concrete handvaten</a:t>
            </a:r>
            <a:r>
              <a:rPr lang="nl-BE"/>
              <a:t>: in het leertraject krijg je verschillende handvaten en richtlijnen die je helpen om echt een verschil te maken op de werkvloer. </a:t>
            </a:r>
          </a:p>
        </p:txBody>
      </p:sp>
      <p:sp>
        <p:nvSpPr>
          <p:cNvPr id="4" name="Tijdelijke aanduiding voor dianummer 3"/>
          <p:cNvSpPr>
            <a:spLocks noGrp="1"/>
          </p:cNvSpPr>
          <p:nvPr>
            <p:ph type="sldNum" sz="quarter" idx="5"/>
          </p:nvPr>
        </p:nvSpPr>
        <p:spPr/>
        <p:txBody>
          <a:bodyPr/>
          <a:lstStyle/>
          <a:p>
            <a:fld id="{00693232-1B3A-4520-A998-B3E8FA3948FD}" type="slidenum">
              <a:rPr lang="nl-BE" smtClean="0"/>
              <a:t>16</a:t>
            </a:fld>
            <a:endParaRPr lang="nl-BE"/>
          </a:p>
        </p:txBody>
      </p:sp>
    </p:spTree>
    <p:extLst>
      <p:ext uri="{BB962C8B-B14F-4D97-AF65-F5344CB8AC3E}">
        <p14:creationId xmlns:p14="http://schemas.microsoft.com/office/powerpoint/2010/main" val="2155898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r>
              <a:rPr lang="en-US" b="1"/>
              <a:t>Het </a:t>
            </a:r>
            <a:r>
              <a:rPr lang="en-US" b="1" err="1"/>
              <a:t>leertraject</a:t>
            </a:r>
            <a:r>
              <a:rPr lang="en-US" b="1"/>
              <a:t> </a:t>
            </a:r>
            <a:r>
              <a:rPr lang="en-US" b="1" err="1"/>
              <a:t>opstarten</a:t>
            </a:r>
            <a:endParaRPr lang="en-US" b="1"/>
          </a:p>
          <a:p>
            <a:endParaRPr lang="en-US"/>
          </a:p>
          <a:p>
            <a:r>
              <a:rPr lang="nl-BE"/>
              <a:t>Je vindt de modules eenvoudig terug via </a:t>
            </a:r>
            <a:r>
              <a:rPr lang="nl-BE" err="1"/>
              <a:t>FeBi</a:t>
            </a:r>
            <a:r>
              <a:rPr lang="nl-BE"/>
              <a:t>. Scan de </a:t>
            </a:r>
            <a:r>
              <a:rPr lang="nl-BE" b="1"/>
              <a:t>QR code </a:t>
            </a:r>
            <a:r>
              <a:rPr lang="nl-BE"/>
              <a:t>om naar de </a:t>
            </a:r>
            <a:r>
              <a:rPr lang="nl-BE" b="1"/>
              <a:t>login pagina </a:t>
            </a:r>
            <a:r>
              <a:rPr lang="nl-BE"/>
              <a:t>te gaan. Een login aanmaken is volledig </a:t>
            </a:r>
            <a:r>
              <a:rPr lang="nl-BE" b="1"/>
              <a:t>gratis</a:t>
            </a:r>
            <a:r>
              <a:rPr lang="nl-BE"/>
              <a:t>. Geef het goede voorbeeld en start met het doorlopen van de modules voor leidinggevenden. Met de info die je hieruit haalt, kan je jouw medewerkers ondersteunen en aanmoedigen om hun traject ook te volgen.</a:t>
            </a:r>
          </a:p>
          <a:p>
            <a:endParaRPr lang="nl-BE"/>
          </a:p>
          <a:p>
            <a:r>
              <a:rPr lang="nl-BE"/>
              <a:t>Naast de modules, vind je nog ander </a:t>
            </a:r>
            <a:r>
              <a:rPr lang="nl-BE" b="1"/>
              <a:t>interessant materiaal </a:t>
            </a:r>
            <a:r>
              <a:rPr lang="nl-BE"/>
              <a:t>dat stress, burn-out en herstel bespreekbaar kunnen maken binnen jouw team. Zo kan je gesprekskaarten gebruiken om bezorgdheden te bespreken of samen op zoek te gaan naar verbetermogelijkheden. Via een handige FAQ pagina vind je nog bijkomende informatie over het leertraject. Dit document kan ook een handige bron zijn om eventuele vragen van je team te beantwoorden.</a:t>
            </a:r>
          </a:p>
        </p:txBody>
      </p:sp>
      <p:sp>
        <p:nvSpPr>
          <p:cNvPr id="4" name="Tijdelijke aanduiding voor dianummer 3"/>
          <p:cNvSpPr>
            <a:spLocks noGrp="1"/>
          </p:cNvSpPr>
          <p:nvPr>
            <p:ph type="sldNum" sz="quarter" idx="5"/>
          </p:nvPr>
        </p:nvSpPr>
        <p:spPr/>
        <p:txBody>
          <a:bodyPr/>
          <a:lstStyle/>
          <a:p>
            <a:fld id="{00693232-1B3A-4520-A998-B3E8FA3948FD}" type="slidenum">
              <a:rPr lang="nl-BE" smtClean="0"/>
              <a:t>17</a:t>
            </a:fld>
            <a:endParaRPr lang="nl-BE"/>
          </a:p>
        </p:txBody>
      </p:sp>
    </p:spTree>
    <p:extLst>
      <p:ext uri="{BB962C8B-B14F-4D97-AF65-F5344CB8AC3E}">
        <p14:creationId xmlns:p14="http://schemas.microsoft.com/office/powerpoint/2010/main" val="1588782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1" err="1"/>
              <a:t>Vragen</a:t>
            </a:r>
            <a:endParaRPr lang="en-US" b="1"/>
          </a:p>
          <a:p>
            <a:endParaRPr lang="en-US"/>
          </a:p>
          <a:p>
            <a:r>
              <a:rPr lang="en-US"/>
              <a:t>Rond de </a:t>
            </a:r>
            <a:r>
              <a:rPr lang="en-US" err="1"/>
              <a:t>presentatie</a:t>
            </a:r>
            <a:r>
              <a:rPr lang="en-US"/>
              <a:t> </a:t>
            </a:r>
            <a:r>
              <a:rPr lang="en-US" err="1"/>
              <a:t>af</a:t>
            </a:r>
            <a:r>
              <a:rPr lang="en-US"/>
              <a:t> en </a:t>
            </a:r>
            <a:r>
              <a:rPr lang="en-US" err="1"/>
              <a:t>beantwoord</a:t>
            </a:r>
            <a:r>
              <a:rPr lang="en-US"/>
              <a:t> </a:t>
            </a:r>
            <a:r>
              <a:rPr lang="en-US" err="1"/>
              <a:t>eventuele</a:t>
            </a:r>
            <a:r>
              <a:rPr lang="en-US"/>
              <a:t> </a:t>
            </a:r>
            <a:r>
              <a:rPr lang="en-US" err="1"/>
              <a:t>vragen</a:t>
            </a:r>
            <a:r>
              <a:rPr lang="en-US"/>
              <a:t>.</a:t>
            </a:r>
            <a:endParaRPr lang="nl-BE"/>
          </a:p>
        </p:txBody>
      </p:sp>
      <p:sp>
        <p:nvSpPr>
          <p:cNvPr id="4" name="Tijdelijke aanduiding voor dianummer 3"/>
          <p:cNvSpPr>
            <a:spLocks noGrp="1"/>
          </p:cNvSpPr>
          <p:nvPr>
            <p:ph type="sldNum" sz="quarter" idx="5"/>
          </p:nvPr>
        </p:nvSpPr>
        <p:spPr/>
        <p:txBody>
          <a:bodyPr/>
          <a:lstStyle/>
          <a:p>
            <a:fld id="{00693232-1B3A-4520-A998-B3E8FA3948FD}" type="slidenum">
              <a:rPr lang="nl-BE" smtClean="0"/>
              <a:t>18</a:t>
            </a:fld>
            <a:endParaRPr lang="nl-BE"/>
          </a:p>
        </p:txBody>
      </p:sp>
    </p:spTree>
    <p:extLst>
      <p:ext uri="{BB962C8B-B14F-4D97-AF65-F5344CB8AC3E}">
        <p14:creationId xmlns:p14="http://schemas.microsoft.com/office/powerpoint/2010/main" val="1001704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vert="horz" lIns="91440" tIns="45720" rIns="91440" bIns="45720" rtlCol="0" anchor="ctr">
            <a:normAutofit/>
          </a:bodyPr>
          <a:lstStyle>
            <a:lvl1pPr algn="ctr">
              <a:defRPr lang="en-US" b="1" dirty="0">
                <a:latin typeface="Ubuntu" panose="020B0504030602030204" pitchFamily="34" charset="0"/>
              </a:defRPr>
            </a:lvl1pPr>
          </a:lstStyle>
          <a:p>
            <a:pPr lvl="0"/>
            <a:r>
              <a:rPr lang="nl-NL"/>
              <a:t>Klik om stijl te bewerken</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Ubuntu" panose="020B05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FEE62DAD-E983-4DED-90EE-4DCBA44A8F33}" type="datetimeFigureOut">
              <a:rPr lang="nl-BE" smtClean="0"/>
              <a:t>5/05/2026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67A50D59-A33F-45A2-8CBA-C95AD472D764}" type="slidenum">
              <a:rPr lang="nl-BE" smtClean="0"/>
              <a:t>‹nr.›</a:t>
            </a:fld>
            <a:endParaRPr lang="nl-BE"/>
          </a:p>
        </p:txBody>
      </p:sp>
    </p:spTree>
    <p:custDataLst>
      <p:tags r:id="rId1"/>
    </p:custDataLst>
    <p:extLst>
      <p:ext uri="{BB962C8B-B14F-4D97-AF65-F5344CB8AC3E}">
        <p14:creationId xmlns:p14="http://schemas.microsoft.com/office/powerpoint/2010/main" val="3205648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Ubuntu" panose="020B0504030602030204" pitchFamily="34" charset="0"/>
              </a:defRPr>
            </a:lvl1pPr>
          </a:lstStyle>
          <a:p>
            <a:r>
              <a:rPr lang="nl-NL"/>
              <a:t>Klik om stijl te bewerken</a:t>
            </a:r>
            <a:endParaRPr lang="en-US"/>
          </a:p>
        </p:txBody>
      </p:sp>
      <p:sp>
        <p:nvSpPr>
          <p:cNvPr id="3" name="Content Placeholder 2"/>
          <p:cNvSpPr>
            <a:spLocks noGrp="1"/>
          </p:cNvSpPr>
          <p:nvPr>
            <p:ph idx="1"/>
          </p:nvPr>
        </p:nvSpPr>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FEE62DAD-E983-4DED-90EE-4DCBA44A8F33}" type="datetimeFigureOut">
              <a:rPr lang="nl-BE" smtClean="0"/>
              <a:t>5/05/2026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67A50D59-A33F-45A2-8CBA-C95AD472D764}" type="slidenum">
              <a:rPr lang="nl-BE" smtClean="0"/>
              <a:t>‹nr.›</a:t>
            </a:fld>
            <a:endParaRPr lang="nl-BE"/>
          </a:p>
        </p:txBody>
      </p:sp>
    </p:spTree>
    <p:custDataLst>
      <p:tags r:id="rId1"/>
    </p:custDataLst>
    <p:extLst>
      <p:ext uri="{BB962C8B-B14F-4D97-AF65-F5344CB8AC3E}">
        <p14:creationId xmlns:p14="http://schemas.microsoft.com/office/powerpoint/2010/main" val="3094985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vert="horz" lIns="91440" tIns="45720" rIns="91440" bIns="45720" rtlCol="0" anchor="ctr">
            <a:normAutofit/>
          </a:bodyPr>
          <a:lstStyle>
            <a:lvl1pPr>
              <a:defRPr lang="en-US" b="1" dirty="0">
                <a:latin typeface="Ubuntu" panose="020B0504030602030204" pitchFamily="34" charset="0"/>
              </a:defRPr>
            </a:lvl1pPr>
          </a:lstStyle>
          <a:p>
            <a:pPr lvl="0"/>
            <a:r>
              <a:rPr lang="nl-NL"/>
              <a:t>Klik om stijl te bewerken</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Ubuntu" panose="020B0504030602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FEE62DAD-E983-4DED-90EE-4DCBA44A8F33}" type="datetimeFigureOut">
              <a:rPr lang="nl-BE" smtClean="0"/>
              <a:t>5/05/2026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67A50D59-A33F-45A2-8CBA-C95AD472D764}" type="slidenum">
              <a:rPr lang="nl-BE" smtClean="0"/>
              <a:t>‹nr.›</a:t>
            </a:fld>
            <a:endParaRPr lang="nl-BE"/>
          </a:p>
        </p:txBody>
      </p:sp>
    </p:spTree>
    <p:custDataLst>
      <p:tags r:id="rId1"/>
    </p:custDataLst>
    <p:extLst>
      <p:ext uri="{BB962C8B-B14F-4D97-AF65-F5344CB8AC3E}">
        <p14:creationId xmlns:p14="http://schemas.microsoft.com/office/powerpoint/2010/main" val="1588764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lvl1pPr>
              <a:defRPr lang="en-US" b="1" dirty="0">
                <a:latin typeface="Ubuntu" panose="020B0504030602030204" pitchFamily="34" charset="0"/>
              </a:defRPr>
            </a:lvl1pPr>
          </a:lstStyle>
          <a:p>
            <a:pPr lvl="0"/>
            <a:r>
              <a:rPr lang="nl-NL"/>
              <a:t>Klik om stijl te bewerken</a:t>
            </a:r>
            <a:endParaRPr lang="en-US"/>
          </a:p>
        </p:txBody>
      </p:sp>
      <p:sp>
        <p:nvSpPr>
          <p:cNvPr id="3" name="Content Placeholder 2"/>
          <p:cNvSpPr>
            <a:spLocks noGrp="1"/>
          </p:cNvSpPr>
          <p:nvPr>
            <p:ph sz="half" idx="1"/>
          </p:nvPr>
        </p:nvSpPr>
        <p:spPr>
          <a:xfrm>
            <a:off x="838200" y="1825625"/>
            <a:ext cx="5181600" cy="4351338"/>
          </a:xfr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6172200" y="1825625"/>
            <a:ext cx="5181600" cy="4351338"/>
          </a:xfr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FEE62DAD-E983-4DED-90EE-4DCBA44A8F33}" type="datetimeFigureOut">
              <a:rPr lang="nl-BE" smtClean="0"/>
              <a:t>5/05/2026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67A50D59-A33F-45A2-8CBA-C95AD472D764}" type="slidenum">
              <a:rPr lang="nl-BE" smtClean="0"/>
              <a:t>‹nr.›</a:t>
            </a:fld>
            <a:endParaRPr lang="nl-BE"/>
          </a:p>
        </p:txBody>
      </p:sp>
    </p:spTree>
    <p:custDataLst>
      <p:tags r:id="rId1"/>
    </p:custDataLst>
    <p:extLst>
      <p:ext uri="{BB962C8B-B14F-4D97-AF65-F5344CB8AC3E}">
        <p14:creationId xmlns:p14="http://schemas.microsoft.com/office/powerpoint/2010/main" val="2103059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vert="horz" lIns="91440" tIns="45720" rIns="91440" bIns="45720" rtlCol="0" anchor="ctr">
            <a:normAutofit/>
          </a:bodyPr>
          <a:lstStyle>
            <a:lvl1pPr>
              <a:defRPr lang="en-US" b="1" dirty="0">
                <a:latin typeface="Ubuntu" panose="020B0504030602030204" pitchFamily="34" charset="0"/>
              </a:defRPr>
            </a:lvl1pPr>
          </a:lstStyle>
          <a:p>
            <a:pPr lvl="0"/>
            <a:r>
              <a:rPr lang="nl-NL"/>
              <a:t>Klik om stijl te bewerken</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Ubuntu" panose="020B05040306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Ubuntu" panose="020B05040306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FEE62DAD-E983-4DED-90EE-4DCBA44A8F33}" type="datetimeFigureOut">
              <a:rPr lang="nl-BE" smtClean="0"/>
              <a:t>5/05/2026</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67A50D59-A33F-45A2-8CBA-C95AD472D764}" type="slidenum">
              <a:rPr lang="nl-BE" smtClean="0"/>
              <a:t>‹nr.›</a:t>
            </a:fld>
            <a:endParaRPr lang="nl-BE"/>
          </a:p>
        </p:txBody>
      </p:sp>
    </p:spTree>
    <p:custDataLst>
      <p:tags r:id="rId1"/>
    </p:custDataLst>
    <p:extLst>
      <p:ext uri="{BB962C8B-B14F-4D97-AF65-F5344CB8AC3E}">
        <p14:creationId xmlns:p14="http://schemas.microsoft.com/office/powerpoint/2010/main" val="2697108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lvl1pPr>
              <a:defRPr lang="en-US" b="1" dirty="0">
                <a:latin typeface="Ubuntu" panose="020B0504030602030204" pitchFamily="34" charset="0"/>
              </a:defRPr>
            </a:lvl1pPr>
          </a:lstStyle>
          <a:p>
            <a:pPr lvl="0"/>
            <a:r>
              <a:rPr lang="nl-NL"/>
              <a:t>Klik om stijl te bewerken</a:t>
            </a:r>
            <a:endParaRPr lang="en-US"/>
          </a:p>
        </p:txBody>
      </p:sp>
      <p:sp>
        <p:nvSpPr>
          <p:cNvPr id="3" name="Date Placeholder 2"/>
          <p:cNvSpPr>
            <a:spLocks noGrp="1"/>
          </p:cNvSpPr>
          <p:nvPr>
            <p:ph type="dt" sz="half" idx="10"/>
          </p:nvPr>
        </p:nvSpPr>
        <p:spPr/>
        <p:txBody>
          <a:bodyPr/>
          <a:lstStyle/>
          <a:p>
            <a:fld id="{FEE62DAD-E983-4DED-90EE-4DCBA44A8F33}" type="datetimeFigureOut">
              <a:rPr lang="nl-BE" smtClean="0"/>
              <a:t>5/05/2026</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67A50D59-A33F-45A2-8CBA-C95AD472D764}" type="slidenum">
              <a:rPr lang="nl-BE" smtClean="0"/>
              <a:t>‹nr.›</a:t>
            </a:fld>
            <a:endParaRPr lang="nl-BE"/>
          </a:p>
        </p:txBody>
      </p:sp>
    </p:spTree>
    <p:custDataLst>
      <p:tags r:id="rId1"/>
    </p:custDataLst>
    <p:extLst>
      <p:ext uri="{BB962C8B-B14F-4D97-AF65-F5344CB8AC3E}">
        <p14:creationId xmlns:p14="http://schemas.microsoft.com/office/powerpoint/2010/main" val="22641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E62DAD-E983-4DED-90EE-4DCBA44A8F33}" type="datetimeFigureOut">
              <a:rPr lang="nl-BE" smtClean="0"/>
              <a:t>5/05/2026</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67A50D59-A33F-45A2-8CBA-C95AD472D764}" type="slidenum">
              <a:rPr lang="nl-BE" smtClean="0"/>
              <a:t>‹nr.›</a:t>
            </a:fld>
            <a:endParaRPr lang="nl-BE"/>
          </a:p>
        </p:txBody>
      </p:sp>
    </p:spTree>
    <p:custDataLst>
      <p:tags r:id="rId1"/>
    </p:custDataLst>
    <p:extLst>
      <p:ext uri="{BB962C8B-B14F-4D97-AF65-F5344CB8AC3E}">
        <p14:creationId xmlns:p14="http://schemas.microsoft.com/office/powerpoint/2010/main" val="2168274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Content Placeholder 2"/>
          <p:cNvSpPr>
            <a:spLocks noGrp="1"/>
          </p:cNvSpPr>
          <p:nvPr>
            <p:ph idx="1"/>
          </p:nvPr>
        </p:nvSpPr>
        <p:spPr>
          <a:xfrm>
            <a:off x="5183188" y="987425"/>
            <a:ext cx="6172200" cy="4873625"/>
          </a:xfrm>
        </p:spPr>
        <p:txBody>
          <a:bodyPr/>
          <a:lstStyle>
            <a:lvl1pPr>
              <a:defRPr sz="3200">
                <a:latin typeface="Ubuntu" panose="020B0504030602030204" pitchFamily="34" charset="0"/>
              </a:defRPr>
            </a:lvl1pPr>
            <a:lvl2pPr>
              <a:defRPr sz="2800">
                <a:latin typeface="Ubuntu" panose="020B0504030602030204" pitchFamily="34" charset="0"/>
              </a:defRPr>
            </a:lvl2pPr>
            <a:lvl3pPr>
              <a:defRPr sz="2400">
                <a:latin typeface="Ubuntu" panose="020B0504030602030204" pitchFamily="34" charset="0"/>
              </a:defRPr>
            </a:lvl3pPr>
            <a:lvl4pPr>
              <a:defRPr sz="2000">
                <a:latin typeface="Ubuntu" panose="020B0504030602030204" pitchFamily="34" charset="0"/>
              </a:defRPr>
            </a:lvl4pPr>
            <a:lvl5pPr>
              <a:defRPr sz="2000">
                <a:latin typeface="Ubuntu" panose="020B0504030602030204" pitchFamily="34" charset="0"/>
              </a:defRPr>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Ubuntu" panose="020B05040306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FEE62DAD-E983-4DED-90EE-4DCBA44A8F33}" type="datetimeFigureOut">
              <a:rPr lang="nl-BE" smtClean="0"/>
              <a:t>5/05/2026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67A50D59-A33F-45A2-8CBA-C95AD472D764}" type="slidenum">
              <a:rPr lang="nl-BE" smtClean="0"/>
              <a:t>‹nr.›</a:t>
            </a:fld>
            <a:endParaRPr lang="nl-BE"/>
          </a:p>
        </p:txBody>
      </p:sp>
    </p:spTree>
    <p:custDataLst>
      <p:tags r:id="rId1"/>
    </p:custDataLst>
    <p:extLst>
      <p:ext uri="{BB962C8B-B14F-4D97-AF65-F5344CB8AC3E}">
        <p14:creationId xmlns:p14="http://schemas.microsoft.com/office/powerpoint/2010/main" val="2250402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Ubuntu" panose="020B0504030602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Ubuntu" panose="020B05040306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FEE62DAD-E983-4DED-90EE-4DCBA44A8F33}" type="datetimeFigureOut">
              <a:rPr lang="nl-BE" smtClean="0"/>
              <a:t>5/05/2026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67A50D59-A33F-45A2-8CBA-C95AD472D764}" type="slidenum">
              <a:rPr lang="nl-BE" smtClean="0"/>
              <a:t>‹nr.›</a:t>
            </a:fld>
            <a:endParaRPr lang="nl-BE"/>
          </a:p>
        </p:txBody>
      </p:sp>
    </p:spTree>
    <p:custDataLst>
      <p:tags r:id="rId1"/>
    </p:custDataLst>
    <p:extLst>
      <p:ext uri="{BB962C8B-B14F-4D97-AF65-F5344CB8AC3E}">
        <p14:creationId xmlns:p14="http://schemas.microsoft.com/office/powerpoint/2010/main" val="3901084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FEE62DAD-E983-4DED-90EE-4DCBA44A8F33}" type="datetimeFigureOut">
              <a:rPr lang="nl-BE" smtClean="0"/>
              <a:t>5/05/2026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67A50D59-A33F-45A2-8CBA-C95AD472D764}" type="slidenum">
              <a:rPr lang="nl-BE" smtClean="0"/>
              <a:t>‹nr.›</a:t>
            </a:fld>
            <a:endParaRPr lang="nl-BE"/>
          </a:p>
        </p:txBody>
      </p:sp>
    </p:spTree>
    <p:custDataLst>
      <p:tags r:id="rId1"/>
    </p:custDataLst>
    <p:extLst>
      <p:ext uri="{BB962C8B-B14F-4D97-AF65-F5344CB8AC3E}">
        <p14:creationId xmlns:p14="http://schemas.microsoft.com/office/powerpoint/2010/main" val="2758303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FEE62DAD-E983-4DED-90EE-4DCBA44A8F33}" type="datetimeFigureOut">
              <a:rPr lang="nl-BE" smtClean="0"/>
              <a:t>5/05/2026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67A50D59-A33F-45A2-8CBA-C95AD472D764}" type="slidenum">
              <a:rPr lang="nl-BE" smtClean="0"/>
              <a:t>‹nr.›</a:t>
            </a:fld>
            <a:endParaRPr lang="nl-BE"/>
          </a:p>
        </p:txBody>
      </p:sp>
    </p:spTree>
    <p:custDataLst>
      <p:tags r:id="rId1"/>
    </p:custDataLst>
    <p:extLst>
      <p:ext uri="{BB962C8B-B14F-4D97-AF65-F5344CB8AC3E}">
        <p14:creationId xmlns:p14="http://schemas.microsoft.com/office/powerpoint/2010/main" val="3212273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r>
              <a:rPr lang="nl-NL"/>
              <a:t>Klik om stijl te bewerken</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62DAD-E983-4DED-90EE-4DCBA44A8F33}" type="datetimeFigureOut">
              <a:rPr lang="nl-BE" smtClean="0"/>
              <a:t>5/05/2026</a:t>
            </a:fld>
            <a:endParaRPr lang="nl-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A50D59-A33F-45A2-8CBA-C95AD472D764}" type="slidenum">
              <a:rPr lang="nl-BE" smtClean="0"/>
              <a:t>‹nr.›</a:t>
            </a:fld>
            <a:endParaRPr lang="nl-BE"/>
          </a:p>
        </p:txBody>
      </p:sp>
    </p:spTree>
    <p:custDataLst>
      <p:tags r:id="rId13"/>
    </p:custDataLst>
    <p:extLst>
      <p:ext uri="{BB962C8B-B14F-4D97-AF65-F5344CB8AC3E}">
        <p14:creationId xmlns:p14="http://schemas.microsoft.com/office/powerpoint/2010/main" val="31932331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400" b="1" kern="1200" dirty="0">
          <a:solidFill>
            <a:schemeClr val="tx1"/>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notesSlide" Target="../notesSlides/notesSlide7.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sv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1.sv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1.sv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1.sv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1.sv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5.png"/><Relationship Id="rId5" Type="http://schemas.openxmlformats.org/officeDocument/2006/relationships/image" Target="../media/image4.png"/><Relationship Id="rId4" Type="http://schemas.microsoft.com/office/2018/10/relationships/comments" Target="../comments/modernComment_106_EEE4760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8.sv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78116E98-862D-834B-399B-58654574E1A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8449" y="2260751"/>
            <a:ext cx="4769068" cy="2172956"/>
          </a:xfrm>
          <a:prstGeom prst="rect">
            <a:avLst/>
          </a:prstGeom>
        </p:spPr>
      </p:pic>
      <p:pic>
        <p:nvPicPr>
          <p:cNvPr id="8" name="Afbeelding 7">
            <a:extLst>
              <a:ext uri="{FF2B5EF4-FFF2-40B4-BE49-F238E27FC236}">
                <a16:creationId xmlns:a16="http://schemas.microsoft.com/office/drawing/2014/main" id="{99ABE329-80C3-7509-587F-9315E8405F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376" y="658221"/>
            <a:ext cx="1233652" cy="554126"/>
          </a:xfrm>
          <a:prstGeom prst="rect">
            <a:avLst/>
          </a:prstGeom>
        </p:spPr>
      </p:pic>
      <p:pic>
        <p:nvPicPr>
          <p:cNvPr id="10" name="Afbeelding 9">
            <a:extLst>
              <a:ext uri="{FF2B5EF4-FFF2-40B4-BE49-F238E27FC236}">
                <a16:creationId xmlns:a16="http://schemas.microsoft.com/office/drawing/2014/main" id="{266F0D92-3D05-606D-3CFA-AA22BACAE1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9643" y="1329160"/>
            <a:ext cx="4592616" cy="4870619"/>
          </a:xfrm>
          <a:prstGeom prst="rect">
            <a:avLst/>
          </a:prstGeom>
        </p:spPr>
      </p:pic>
      <p:sp>
        <p:nvSpPr>
          <p:cNvPr id="14" name="Tekstvak 13">
            <a:extLst>
              <a:ext uri="{FF2B5EF4-FFF2-40B4-BE49-F238E27FC236}">
                <a16:creationId xmlns:a16="http://schemas.microsoft.com/office/drawing/2014/main" id="{4D6C5EB1-A92B-EF01-B43F-03142011BAD9}"/>
              </a:ext>
            </a:extLst>
          </p:cNvPr>
          <p:cNvSpPr txBox="1"/>
          <p:nvPr/>
        </p:nvSpPr>
        <p:spPr>
          <a:xfrm>
            <a:off x="826376" y="5553448"/>
            <a:ext cx="3531476" cy="646331"/>
          </a:xfrm>
          <a:prstGeom prst="rect">
            <a:avLst/>
          </a:prstGeom>
          <a:noFill/>
        </p:spPr>
        <p:txBody>
          <a:bodyPr wrap="square">
            <a:spAutoFit/>
          </a:bodyPr>
          <a:lstStyle/>
          <a:p>
            <a:r>
              <a:rPr lang="en-US">
                <a:solidFill>
                  <a:schemeClr val="tx1"/>
                </a:solidFill>
              </a:rPr>
              <a:t>Hoe </a:t>
            </a:r>
            <a:r>
              <a:rPr lang="en-US" err="1">
                <a:solidFill>
                  <a:schemeClr val="tx1"/>
                </a:solidFill>
              </a:rPr>
              <a:t>gaan</a:t>
            </a:r>
            <a:r>
              <a:rPr lang="en-US">
                <a:solidFill>
                  <a:schemeClr val="tx1"/>
                </a:solidFill>
              </a:rPr>
              <a:t> </a:t>
            </a:r>
            <a:r>
              <a:rPr lang="en-US" err="1">
                <a:solidFill>
                  <a:schemeClr val="tx1"/>
                </a:solidFill>
              </a:rPr>
              <a:t>jij</a:t>
            </a:r>
            <a:r>
              <a:rPr lang="en-US">
                <a:solidFill>
                  <a:schemeClr val="tx1"/>
                </a:solidFill>
              </a:rPr>
              <a:t> </a:t>
            </a:r>
            <a:r>
              <a:rPr lang="en-US" err="1">
                <a:solidFill>
                  <a:schemeClr val="tx1"/>
                </a:solidFill>
              </a:rPr>
              <a:t>en</a:t>
            </a:r>
            <a:r>
              <a:rPr lang="en-US">
                <a:solidFill>
                  <a:schemeClr val="tx1"/>
                </a:solidFill>
              </a:rPr>
              <a:t> je team om met </a:t>
            </a:r>
            <a:r>
              <a:rPr lang="en-US" b="1">
                <a:solidFill>
                  <a:schemeClr val="tx1"/>
                </a:solidFill>
              </a:rPr>
              <a:t>burn-out</a:t>
            </a:r>
            <a:r>
              <a:rPr lang="en-US">
                <a:solidFill>
                  <a:schemeClr val="tx1"/>
                </a:solidFill>
              </a:rPr>
              <a:t> </a:t>
            </a:r>
            <a:r>
              <a:rPr lang="en-US" err="1">
                <a:solidFill>
                  <a:schemeClr val="tx1"/>
                </a:solidFill>
              </a:rPr>
              <a:t>en</a:t>
            </a:r>
            <a:r>
              <a:rPr lang="en-US">
                <a:solidFill>
                  <a:schemeClr val="tx1"/>
                </a:solidFill>
              </a:rPr>
              <a:t> </a:t>
            </a:r>
            <a:r>
              <a:rPr lang="en-US" b="1">
                <a:solidFill>
                  <a:schemeClr val="tx1"/>
                </a:solidFill>
              </a:rPr>
              <a:t>stress-</a:t>
            </a:r>
            <a:r>
              <a:rPr lang="en-US" b="1" err="1">
                <a:solidFill>
                  <a:schemeClr val="tx1"/>
                </a:solidFill>
              </a:rPr>
              <a:t>symptomen</a:t>
            </a:r>
            <a:r>
              <a:rPr lang="en-US">
                <a:solidFill>
                  <a:schemeClr val="tx1"/>
                </a:solidFill>
              </a:rPr>
              <a:t>?</a:t>
            </a:r>
            <a:endParaRPr lang="nl-BE">
              <a:solidFill>
                <a:schemeClr val="tx1"/>
              </a:solidFill>
            </a:endParaRPr>
          </a:p>
        </p:txBody>
      </p:sp>
    </p:spTree>
    <p:custDataLst>
      <p:tags r:id="rId1"/>
    </p:custDataLst>
    <p:extLst>
      <p:ext uri="{BB962C8B-B14F-4D97-AF65-F5344CB8AC3E}">
        <p14:creationId xmlns:p14="http://schemas.microsoft.com/office/powerpoint/2010/main" val="2966074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61775-315D-0AAB-FE58-A7FD889A62B2}"/>
              </a:ext>
            </a:extLst>
          </p:cNvPr>
          <p:cNvSpPr>
            <a:spLocks noGrp="1"/>
          </p:cNvSpPr>
          <p:nvPr>
            <p:ph type="title"/>
          </p:nvPr>
        </p:nvSpPr>
        <p:spPr>
          <a:xfrm>
            <a:off x="838199" y="365126"/>
            <a:ext cx="11080531" cy="585370"/>
          </a:xfrm>
        </p:spPr>
        <p:txBody>
          <a:bodyPr>
            <a:normAutofit fontScale="90000"/>
          </a:bodyPr>
          <a:lstStyle/>
          <a:p>
            <a:r>
              <a:rPr lang="en-US" b="1" err="1">
                <a:latin typeface="Ubuntu" panose="020B0504030602030204" pitchFamily="34" charset="0"/>
              </a:rPr>
              <a:t>Achtergrondinformatie</a:t>
            </a:r>
            <a:r>
              <a:rPr lang="en-US" b="1">
                <a:latin typeface="Ubuntu" panose="020B0504030602030204" pitchFamily="34" charset="0"/>
              </a:rPr>
              <a:t> </a:t>
            </a:r>
            <a:r>
              <a:rPr lang="en-US" b="1" err="1">
                <a:latin typeface="Ubuntu" panose="020B0504030602030204" pitchFamily="34" charset="0"/>
              </a:rPr>
              <a:t>voor</a:t>
            </a:r>
            <a:r>
              <a:rPr lang="en-US" b="1">
                <a:latin typeface="Ubuntu" panose="020B0504030602030204" pitchFamily="34" charset="0"/>
              </a:rPr>
              <a:t> de </a:t>
            </a:r>
            <a:r>
              <a:rPr lang="en-US" b="1" err="1">
                <a:latin typeface="Ubuntu" panose="020B0504030602030204" pitchFamily="34" charset="0"/>
              </a:rPr>
              <a:t>presentator</a:t>
            </a:r>
            <a:endParaRPr lang="en-BE" b="1">
              <a:latin typeface="Ubuntu" panose="020B0504030602030204" pitchFamily="34" charset="0"/>
            </a:endParaRPr>
          </a:p>
        </p:txBody>
      </p:sp>
      <p:sp>
        <p:nvSpPr>
          <p:cNvPr id="3" name="Content Placeholder 2">
            <a:extLst>
              <a:ext uri="{FF2B5EF4-FFF2-40B4-BE49-F238E27FC236}">
                <a16:creationId xmlns:a16="http://schemas.microsoft.com/office/drawing/2014/main" id="{EC2C2F68-3EF7-961E-F271-F81A7CEB7209}"/>
              </a:ext>
            </a:extLst>
          </p:cNvPr>
          <p:cNvSpPr>
            <a:spLocks noGrp="1"/>
          </p:cNvSpPr>
          <p:nvPr>
            <p:ph idx="1"/>
          </p:nvPr>
        </p:nvSpPr>
        <p:spPr>
          <a:xfrm>
            <a:off x="838200" y="1608082"/>
            <a:ext cx="10515600" cy="4884791"/>
          </a:xfrm>
        </p:spPr>
        <p:txBody>
          <a:bodyPr>
            <a:normAutofit/>
          </a:bodyPr>
          <a:lstStyle/>
          <a:p>
            <a:pPr marL="0" indent="0">
              <a:lnSpc>
                <a:spcPct val="100000"/>
              </a:lnSpc>
              <a:buNone/>
            </a:pPr>
            <a:r>
              <a:rPr lang="nl-NL" sz="1800"/>
              <a:t>Deze presentatie is ontwikkeld om leidinggevenden helder inzicht te geven in het ‘</a:t>
            </a:r>
            <a:r>
              <a:rPr lang="nl-NL" sz="1800" b="1"/>
              <a:t>Opnieuw aan Boord’-leertraject</a:t>
            </a:r>
            <a:r>
              <a:rPr lang="nl-NL" sz="1800"/>
              <a:t>: wat het inhoudt, hoe het verloopt en welke meerwaarde het biedt voor hun team. Aan het einde van de sessie worden een FAQ-document en gesprekskaarten aangereikt. Zorg ervoor dat je deze materialen vooraf bij de hand hebt en bepaal op voorhand hoe je ze aan de deelnemers zal bezorgen. Voor extra context over de presentatie en de aanvullende naslagwerken kan je terecht in het Executive Briefing Document in de </a:t>
            </a:r>
            <a:r>
              <a:rPr lang="nl-NL" sz="1800" err="1"/>
              <a:t>toolkit</a:t>
            </a:r>
            <a:r>
              <a:rPr lang="nl-NL" sz="1800"/>
              <a:t>.</a:t>
            </a:r>
          </a:p>
          <a:p>
            <a:pPr marL="0" indent="0">
              <a:lnSpc>
                <a:spcPct val="100000"/>
              </a:lnSpc>
              <a:buNone/>
            </a:pPr>
            <a:r>
              <a:rPr lang="nl-NL" sz="1800"/>
              <a:t>Bij elke slide zijn </a:t>
            </a:r>
            <a:r>
              <a:rPr lang="nl-NL" sz="1800" b="1"/>
              <a:t>speaker </a:t>
            </a:r>
            <a:r>
              <a:rPr lang="nl-NL" sz="1800" b="1" err="1"/>
              <a:t>notes</a:t>
            </a:r>
            <a:r>
              <a:rPr lang="nl-NL" sz="1800" b="1"/>
              <a:t> </a:t>
            </a:r>
            <a:r>
              <a:rPr lang="nl-NL" sz="1800"/>
              <a:t>voorzien. Deze bieden houvast om de kernboodschappen duidelijk en consistent over te brengen.</a:t>
            </a:r>
          </a:p>
          <a:p>
            <a:pPr marL="0" indent="0">
              <a:lnSpc>
                <a:spcPct val="100000"/>
              </a:lnSpc>
              <a:buNone/>
            </a:pPr>
            <a:r>
              <a:rPr lang="nl-NL" sz="1800"/>
              <a:t>De presentatie bevat verschillende </a:t>
            </a:r>
            <a:r>
              <a:rPr lang="nl-NL" sz="1800" b="1"/>
              <a:t>interactieve elementen</a:t>
            </a:r>
            <a:r>
              <a:rPr lang="nl-NL" sz="1800"/>
              <a:t>. Neem ze daarom vooraf grondig door, zodat je goed voorbereid bent op de flow en timing. In de speaker </a:t>
            </a:r>
            <a:r>
              <a:rPr lang="nl-NL" sz="1800" err="1"/>
              <a:t>notes</a:t>
            </a:r>
            <a:r>
              <a:rPr lang="nl-NL" sz="1800"/>
              <a:t> vind je per interactie suggesties om deze praktisch vorm te geven.</a:t>
            </a:r>
          </a:p>
          <a:p>
            <a:pPr marL="0" indent="0">
              <a:lnSpc>
                <a:spcPct val="100000"/>
              </a:lnSpc>
              <a:buNone/>
            </a:pPr>
            <a:r>
              <a:rPr lang="nl-NL" sz="1800"/>
              <a:t>In situaties waarin de setting formeler is of waarin deelnemers zich minder vrij voelen om open te reageren, kan je ervoor kiezen om de interacties </a:t>
            </a:r>
            <a:r>
              <a:rPr lang="nl-NL" sz="1800" b="1"/>
              <a:t>anoniem</a:t>
            </a:r>
            <a:r>
              <a:rPr lang="nl-NL" sz="1800"/>
              <a:t> te laten verlopen via </a:t>
            </a:r>
            <a:r>
              <a:rPr lang="nl-NL" sz="1800" b="1" err="1"/>
              <a:t>Mentimeter</a:t>
            </a:r>
            <a:r>
              <a:rPr lang="nl-NL" sz="1800"/>
              <a:t>. Houd er rekening mee dat deze tool </a:t>
            </a:r>
            <a:r>
              <a:rPr lang="nl-NL" sz="1800" b="1"/>
              <a:t>vooraf door jou moet worden ingesteld</a:t>
            </a:r>
            <a:r>
              <a:rPr lang="nl-NL" sz="1800"/>
              <a:t>. Op de volgende slide zijn alle vragen te vinden.</a:t>
            </a:r>
          </a:p>
        </p:txBody>
      </p:sp>
    </p:spTree>
    <p:custDataLst>
      <p:tags r:id="rId1"/>
    </p:custDataLst>
    <p:extLst>
      <p:ext uri="{BB962C8B-B14F-4D97-AF65-F5344CB8AC3E}">
        <p14:creationId xmlns:p14="http://schemas.microsoft.com/office/powerpoint/2010/main" val="2095135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31FBB45-C7EC-3B87-43DB-D9A022847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20977F-27F6-D8CC-549A-2E3CA5832765}"/>
              </a:ext>
            </a:extLst>
          </p:cNvPr>
          <p:cNvSpPr>
            <a:spLocks noGrp="1"/>
          </p:cNvSpPr>
          <p:nvPr>
            <p:ph type="title"/>
          </p:nvPr>
        </p:nvSpPr>
        <p:spPr>
          <a:xfrm>
            <a:off x="838199" y="365126"/>
            <a:ext cx="11006959" cy="693654"/>
          </a:xfrm>
        </p:spPr>
        <p:txBody>
          <a:bodyPr>
            <a:normAutofit fontScale="90000"/>
          </a:bodyPr>
          <a:lstStyle/>
          <a:p>
            <a:r>
              <a:rPr lang="nl-NL" b="1"/>
              <a:t>Richtlijnen voor het gebruik van </a:t>
            </a:r>
            <a:r>
              <a:rPr lang="nl-NL" b="1" err="1"/>
              <a:t>Mentimeter</a:t>
            </a:r>
            <a:endParaRPr lang="en-BE" b="1"/>
          </a:p>
        </p:txBody>
      </p:sp>
      <p:sp>
        <p:nvSpPr>
          <p:cNvPr id="3" name="Content Placeholder 2">
            <a:extLst>
              <a:ext uri="{FF2B5EF4-FFF2-40B4-BE49-F238E27FC236}">
                <a16:creationId xmlns:a16="http://schemas.microsoft.com/office/drawing/2014/main" id="{36CB15BD-D838-D8B8-C9F9-1ECA4AE47086}"/>
              </a:ext>
            </a:extLst>
          </p:cNvPr>
          <p:cNvSpPr>
            <a:spLocks noGrp="1"/>
          </p:cNvSpPr>
          <p:nvPr>
            <p:ph idx="1"/>
          </p:nvPr>
        </p:nvSpPr>
        <p:spPr>
          <a:xfrm>
            <a:off x="838200" y="1608082"/>
            <a:ext cx="10515600" cy="4884791"/>
          </a:xfrm>
        </p:spPr>
        <p:txBody>
          <a:bodyPr>
            <a:normAutofit/>
          </a:bodyPr>
          <a:lstStyle/>
          <a:p>
            <a:pPr marL="0" indent="0">
              <a:buNone/>
            </a:pPr>
            <a:r>
              <a:rPr lang="nl-NL" sz="1800"/>
              <a:t>Indien je ervoor kiest om de interactieve onderdelen via </a:t>
            </a:r>
            <a:r>
              <a:rPr lang="nl-NL" sz="1800" b="1" err="1"/>
              <a:t>Mentimeter</a:t>
            </a:r>
            <a:r>
              <a:rPr lang="nl-NL" sz="1800"/>
              <a:t> te laten verlopen, voorzie dan vooraf een bevraging met </a:t>
            </a:r>
            <a:r>
              <a:rPr lang="nl-NL" sz="1800" b="1"/>
              <a:t>onderstaande vragen</a:t>
            </a:r>
            <a:r>
              <a:rPr lang="nl-NL" sz="1800"/>
              <a:t>. Zorg ervoor dat deze vragen vooraf correct zijn ingesteld, zodat de interactie tijdens de presentatie vlot en zonder onderbrekingen kan verlopen.</a:t>
            </a:r>
          </a:p>
          <a:p>
            <a:pPr marL="514350" indent="-514350">
              <a:buFont typeface="+mj-lt"/>
              <a:buAutoNum type="arabicPeriod"/>
            </a:pPr>
            <a:r>
              <a:rPr lang="en-US" sz="1800"/>
              <a:t>Multiple Choice: </a:t>
            </a:r>
            <a:r>
              <a:rPr lang="en-US" sz="1800" i="1"/>
              <a:t>“Kwam je </a:t>
            </a:r>
            <a:r>
              <a:rPr lang="en-US" sz="1800" i="1" err="1"/>
              <a:t>ooit</a:t>
            </a:r>
            <a:r>
              <a:rPr lang="en-US" sz="1800" i="1"/>
              <a:t> al in </a:t>
            </a:r>
            <a:r>
              <a:rPr lang="en-US" sz="1800" i="1" err="1"/>
              <a:t>aanraking</a:t>
            </a:r>
            <a:r>
              <a:rPr lang="en-US" sz="1800" i="1"/>
              <a:t> met </a:t>
            </a:r>
            <a:r>
              <a:rPr lang="en-US" sz="1800" i="1" err="1"/>
              <a:t>ernstige</a:t>
            </a:r>
            <a:r>
              <a:rPr lang="en-US" sz="1800" i="1"/>
              <a:t> </a:t>
            </a:r>
            <a:r>
              <a:rPr lang="en-US" sz="1800" i="1" err="1"/>
              <a:t>stresssymtomen</a:t>
            </a:r>
            <a:r>
              <a:rPr lang="en-US" sz="1800" i="1"/>
              <a:t> of burn-out? Dat </a:t>
            </a:r>
            <a:r>
              <a:rPr lang="en-US" sz="1800" i="1" err="1"/>
              <a:t>kan</a:t>
            </a:r>
            <a:r>
              <a:rPr lang="en-US" sz="1800" i="1"/>
              <a:t> </a:t>
            </a:r>
            <a:r>
              <a:rPr lang="en-US" sz="1800" i="1" err="1"/>
              <a:t>bij</a:t>
            </a:r>
            <a:r>
              <a:rPr lang="en-US" sz="1800" i="1"/>
              <a:t> </a:t>
            </a:r>
            <a:r>
              <a:rPr lang="en-US" sz="1800" i="1" err="1"/>
              <a:t>jezelf</a:t>
            </a:r>
            <a:r>
              <a:rPr lang="en-US" sz="1800" i="1"/>
              <a:t>, in je team of </a:t>
            </a:r>
            <a:r>
              <a:rPr lang="en-US" sz="1800" i="1" err="1"/>
              <a:t>bij</a:t>
            </a:r>
            <a:r>
              <a:rPr lang="en-US" sz="1800" i="1"/>
              <a:t> </a:t>
            </a:r>
            <a:r>
              <a:rPr lang="en-US" sz="1800" i="1" err="1"/>
              <a:t>een</a:t>
            </a:r>
            <a:r>
              <a:rPr lang="en-US" sz="1800" i="1"/>
              <a:t> </a:t>
            </a:r>
            <a:r>
              <a:rPr lang="en-US" sz="1800" i="1" err="1"/>
              <a:t>kennis</a:t>
            </a:r>
            <a:r>
              <a:rPr lang="en-US" sz="1800" i="1"/>
              <a:t> </a:t>
            </a:r>
            <a:r>
              <a:rPr lang="en-US" sz="1800" i="1" err="1"/>
              <a:t>zijn</a:t>
            </a:r>
            <a:r>
              <a:rPr lang="en-US" sz="1800" i="1"/>
              <a:t>.”</a:t>
            </a:r>
          </a:p>
          <a:p>
            <a:pPr lvl="1"/>
            <a:r>
              <a:rPr lang="en-US" sz="1800" err="1"/>
              <a:t>Antwoordopties</a:t>
            </a:r>
            <a:r>
              <a:rPr lang="en-US" sz="1800"/>
              <a:t>: ja, nee</a:t>
            </a:r>
          </a:p>
          <a:p>
            <a:pPr marL="514350" indent="-514350">
              <a:buFont typeface="+mj-lt"/>
              <a:buAutoNum type="arabicPeriod"/>
            </a:pPr>
            <a:r>
              <a:rPr lang="en-US" sz="1800"/>
              <a:t>Open Ended: </a:t>
            </a:r>
            <a:r>
              <a:rPr lang="en-US" sz="1800" i="1"/>
              <a:t>“Wie </a:t>
            </a:r>
            <a:r>
              <a:rPr lang="en-US" sz="1800" i="1" err="1"/>
              <a:t>draagt</a:t>
            </a:r>
            <a:r>
              <a:rPr lang="en-US" sz="1800" i="1"/>
              <a:t> er </a:t>
            </a:r>
            <a:r>
              <a:rPr lang="en-US" sz="1800" i="1" err="1"/>
              <a:t>volgens</a:t>
            </a:r>
            <a:r>
              <a:rPr lang="en-US" sz="1800" i="1"/>
              <a:t> </a:t>
            </a:r>
            <a:r>
              <a:rPr lang="en-US" sz="1800" i="1" err="1"/>
              <a:t>jou</a:t>
            </a:r>
            <a:r>
              <a:rPr lang="en-US" sz="1800" i="1"/>
              <a:t> </a:t>
            </a:r>
            <a:r>
              <a:rPr lang="en-US" sz="1800" i="1" err="1"/>
              <a:t>verantwoordelijkheid</a:t>
            </a:r>
            <a:r>
              <a:rPr lang="en-US" sz="1800" i="1"/>
              <a:t> om stress-</a:t>
            </a:r>
            <a:r>
              <a:rPr lang="en-US" sz="1800" i="1" err="1"/>
              <a:t>symptomen</a:t>
            </a:r>
            <a:r>
              <a:rPr lang="en-US" sz="1800" i="1"/>
              <a:t> op het </a:t>
            </a:r>
            <a:r>
              <a:rPr lang="en-US" sz="1800" i="1" err="1"/>
              <a:t>werk</a:t>
            </a:r>
            <a:r>
              <a:rPr lang="en-US" sz="1800" i="1"/>
              <a:t> </a:t>
            </a:r>
            <a:r>
              <a:rPr lang="en-US" sz="1800" i="1" err="1"/>
              <a:t>te</a:t>
            </a:r>
            <a:r>
              <a:rPr lang="en-US" sz="1800" i="1"/>
              <a:t> </a:t>
            </a:r>
            <a:r>
              <a:rPr lang="en-US" sz="1800" i="1" err="1"/>
              <a:t>verlagen</a:t>
            </a:r>
            <a:r>
              <a:rPr lang="en-US" sz="1800" i="1"/>
              <a:t>?”</a:t>
            </a:r>
          </a:p>
          <a:p>
            <a:pPr marL="514350" indent="-514350">
              <a:buFont typeface="+mj-lt"/>
              <a:buAutoNum type="arabicPeriod"/>
            </a:pPr>
            <a:r>
              <a:rPr lang="en-US" sz="1800"/>
              <a:t>Open Ended: </a:t>
            </a:r>
            <a:r>
              <a:rPr lang="en-US" sz="1800" i="1"/>
              <a:t>“Wat </a:t>
            </a:r>
            <a:r>
              <a:rPr lang="en-US" sz="1800" i="1" err="1"/>
              <a:t>zijn</a:t>
            </a:r>
            <a:r>
              <a:rPr lang="en-US" sz="1800" i="1"/>
              <a:t> </a:t>
            </a:r>
            <a:r>
              <a:rPr lang="en-US" sz="1800" i="1" err="1"/>
              <a:t>redenen</a:t>
            </a:r>
            <a:r>
              <a:rPr lang="en-US" sz="1800" i="1"/>
              <a:t>/</a:t>
            </a:r>
            <a:r>
              <a:rPr lang="en-US" sz="1800" i="1" err="1"/>
              <a:t>bezorgdheden</a:t>
            </a:r>
            <a:r>
              <a:rPr lang="en-US" sz="1800" i="1"/>
              <a:t> die </a:t>
            </a:r>
            <a:r>
              <a:rPr lang="en-US" sz="1800" i="1" err="1"/>
              <a:t>ervoor</a:t>
            </a:r>
            <a:r>
              <a:rPr lang="en-US" sz="1800" i="1"/>
              <a:t> </a:t>
            </a:r>
            <a:r>
              <a:rPr lang="en-US" sz="1800" i="1" err="1"/>
              <a:t>zouden</a:t>
            </a:r>
            <a:r>
              <a:rPr lang="en-US" sz="1800" i="1"/>
              <a:t> </a:t>
            </a:r>
            <a:r>
              <a:rPr lang="en-US" sz="1800" i="1" err="1"/>
              <a:t>zorgen</a:t>
            </a:r>
            <a:r>
              <a:rPr lang="en-US" sz="1800" i="1"/>
              <a:t> </a:t>
            </a:r>
            <a:r>
              <a:rPr lang="en-US" sz="1800" i="1" err="1"/>
              <a:t>dat</a:t>
            </a:r>
            <a:r>
              <a:rPr lang="en-US" sz="1800" i="1"/>
              <a:t> je het </a:t>
            </a:r>
            <a:r>
              <a:rPr lang="en-US" sz="1800" i="1" err="1"/>
              <a:t>leertraject</a:t>
            </a:r>
            <a:r>
              <a:rPr lang="en-US" sz="1800" i="1"/>
              <a:t> </a:t>
            </a:r>
            <a:r>
              <a:rPr lang="en-US" sz="1800" i="1" err="1"/>
              <a:t>niet</a:t>
            </a:r>
            <a:r>
              <a:rPr lang="en-US" sz="1800" i="1"/>
              <a:t> </a:t>
            </a:r>
            <a:r>
              <a:rPr lang="en-US" sz="1800" i="1" err="1"/>
              <a:t>zou</a:t>
            </a:r>
            <a:r>
              <a:rPr lang="en-US" sz="1800" i="1"/>
              <a:t> </a:t>
            </a:r>
            <a:r>
              <a:rPr lang="en-US" sz="1800" i="1" err="1"/>
              <a:t>opstarten</a:t>
            </a:r>
            <a:r>
              <a:rPr lang="en-US" sz="1800" i="1"/>
              <a:t> in </a:t>
            </a:r>
            <a:r>
              <a:rPr lang="en-US" sz="1800" i="1" err="1"/>
              <a:t>jouw</a:t>
            </a:r>
            <a:r>
              <a:rPr lang="en-US" sz="1800" i="1"/>
              <a:t> team?”</a:t>
            </a:r>
          </a:p>
          <a:p>
            <a:pPr marL="514350" indent="-514350">
              <a:buFont typeface="+mj-lt"/>
              <a:buAutoNum type="arabicPeriod"/>
            </a:pPr>
            <a:r>
              <a:rPr lang="en-US" sz="1800"/>
              <a:t>Open Ended: </a:t>
            </a:r>
            <a:r>
              <a:rPr lang="en-US" sz="1800" i="1"/>
              <a:t>“Wat </a:t>
            </a:r>
            <a:r>
              <a:rPr lang="en-US" sz="1800" i="1" err="1"/>
              <a:t>zijn</a:t>
            </a:r>
            <a:r>
              <a:rPr lang="en-US" sz="1800" i="1"/>
              <a:t> </a:t>
            </a:r>
            <a:r>
              <a:rPr lang="en-US" sz="1800" i="1" err="1"/>
              <a:t>redenen</a:t>
            </a:r>
            <a:r>
              <a:rPr lang="en-US" sz="1800" i="1"/>
              <a:t> </a:t>
            </a:r>
            <a:r>
              <a:rPr lang="en-US" sz="1800" i="1" err="1"/>
              <a:t>voor</a:t>
            </a:r>
            <a:r>
              <a:rPr lang="en-US" sz="1800" i="1"/>
              <a:t> </a:t>
            </a:r>
            <a:r>
              <a:rPr lang="en-US" sz="1800" i="1" err="1"/>
              <a:t>jou</a:t>
            </a:r>
            <a:r>
              <a:rPr lang="en-US" sz="1800" i="1"/>
              <a:t> om het </a:t>
            </a:r>
            <a:r>
              <a:rPr lang="en-US" sz="1800" i="1" err="1"/>
              <a:t>leertraject</a:t>
            </a:r>
            <a:r>
              <a:rPr lang="en-US" sz="1800" i="1"/>
              <a:t> </a:t>
            </a:r>
            <a:r>
              <a:rPr lang="en-US" sz="1800" i="1" err="1"/>
              <a:t>wel</a:t>
            </a:r>
            <a:r>
              <a:rPr lang="en-US" sz="1800" i="1"/>
              <a:t> </a:t>
            </a:r>
            <a:r>
              <a:rPr lang="en-US" sz="1800" i="1" err="1"/>
              <a:t>te</a:t>
            </a:r>
            <a:r>
              <a:rPr lang="en-US" sz="1800" i="1"/>
              <a:t> </a:t>
            </a:r>
            <a:r>
              <a:rPr lang="en-US" sz="1800" i="1" err="1"/>
              <a:t>volgen</a:t>
            </a:r>
            <a:r>
              <a:rPr lang="en-US" sz="1800" i="1"/>
              <a:t>?”</a:t>
            </a:r>
          </a:p>
        </p:txBody>
      </p:sp>
    </p:spTree>
    <p:custDataLst>
      <p:tags r:id="rId1"/>
    </p:custDataLst>
    <p:extLst>
      <p:ext uri="{BB962C8B-B14F-4D97-AF65-F5344CB8AC3E}">
        <p14:creationId xmlns:p14="http://schemas.microsoft.com/office/powerpoint/2010/main" val="1280083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AE920C-031A-2A32-BFDE-6EFADBFE239A}"/>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DFD0E9B7-C0D3-1845-3DF2-35FE76CAC3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6866" y="726384"/>
            <a:ext cx="9158267" cy="6022630"/>
          </a:xfrm>
          <a:prstGeom prst="rect">
            <a:avLst/>
          </a:prstGeom>
        </p:spPr>
      </p:pic>
      <p:sp>
        <p:nvSpPr>
          <p:cNvPr id="3" name="Tijdelijke aanduiding voor inhoud 2">
            <a:extLst>
              <a:ext uri="{FF2B5EF4-FFF2-40B4-BE49-F238E27FC236}">
                <a16:creationId xmlns:a16="http://schemas.microsoft.com/office/drawing/2014/main" id="{5E1B2944-C025-6CD5-55AC-AD9EA2F714D2}"/>
              </a:ext>
            </a:extLst>
          </p:cNvPr>
          <p:cNvSpPr>
            <a:spLocks noGrp="1"/>
          </p:cNvSpPr>
          <p:nvPr>
            <p:ph idx="1"/>
          </p:nvPr>
        </p:nvSpPr>
        <p:spPr>
          <a:xfrm>
            <a:off x="3310757" y="1896467"/>
            <a:ext cx="5570484" cy="2650552"/>
          </a:xfrm>
        </p:spPr>
        <p:txBody>
          <a:bodyPr vert="horz" lIns="91440" tIns="45720" rIns="91440" bIns="45720" rtlCol="0" anchor="t">
            <a:noAutofit/>
          </a:bodyPr>
          <a:lstStyle/>
          <a:p>
            <a:pPr marL="0" indent="0" algn="ctr">
              <a:lnSpc>
                <a:spcPct val="150000"/>
              </a:lnSpc>
              <a:buNone/>
            </a:pPr>
            <a:r>
              <a:rPr lang="en-US"/>
              <a:t>Kwam je </a:t>
            </a:r>
            <a:r>
              <a:rPr lang="en-US" err="1"/>
              <a:t>ooit</a:t>
            </a:r>
            <a:r>
              <a:rPr lang="en-US"/>
              <a:t> al in </a:t>
            </a:r>
            <a:r>
              <a:rPr lang="en-US" err="1"/>
              <a:t>aanraking</a:t>
            </a:r>
            <a:r>
              <a:rPr lang="en-US"/>
              <a:t> met </a:t>
            </a:r>
            <a:r>
              <a:rPr lang="en-US" b="1" err="1"/>
              <a:t>ernstige</a:t>
            </a:r>
            <a:r>
              <a:rPr lang="en-US" b="1"/>
              <a:t> </a:t>
            </a:r>
            <a:r>
              <a:rPr lang="en-US" b="1" err="1"/>
              <a:t>stresssymtomen</a:t>
            </a:r>
            <a:r>
              <a:rPr lang="en-US"/>
              <a:t> of </a:t>
            </a:r>
            <a:r>
              <a:rPr lang="en-US" b="1"/>
              <a:t>burn-out</a:t>
            </a:r>
            <a:r>
              <a:rPr lang="en-US"/>
              <a:t>? Dat </a:t>
            </a:r>
            <a:r>
              <a:rPr lang="en-US" err="1"/>
              <a:t>kan</a:t>
            </a:r>
            <a:r>
              <a:rPr lang="en-US"/>
              <a:t> </a:t>
            </a:r>
            <a:r>
              <a:rPr lang="en-US" err="1"/>
              <a:t>bij</a:t>
            </a:r>
            <a:r>
              <a:rPr lang="en-US"/>
              <a:t> </a:t>
            </a:r>
            <a:r>
              <a:rPr lang="en-US" b="1" err="1"/>
              <a:t>jezelf</a:t>
            </a:r>
            <a:r>
              <a:rPr lang="en-US"/>
              <a:t>, in je </a:t>
            </a:r>
            <a:r>
              <a:rPr lang="en-US" b="1"/>
              <a:t>team</a:t>
            </a:r>
            <a:r>
              <a:rPr lang="en-US"/>
              <a:t> of </a:t>
            </a:r>
            <a:r>
              <a:rPr lang="en-US" err="1"/>
              <a:t>bij</a:t>
            </a:r>
            <a:r>
              <a:rPr lang="en-US"/>
              <a:t> </a:t>
            </a:r>
            <a:r>
              <a:rPr lang="en-US" err="1"/>
              <a:t>een</a:t>
            </a:r>
            <a:r>
              <a:rPr lang="en-US"/>
              <a:t> </a:t>
            </a:r>
            <a:r>
              <a:rPr lang="en-US" b="1" err="1"/>
              <a:t>kennis</a:t>
            </a:r>
            <a:r>
              <a:rPr lang="en-US"/>
              <a:t> </a:t>
            </a:r>
            <a:r>
              <a:rPr lang="en-US" err="1"/>
              <a:t>zijn</a:t>
            </a:r>
            <a:r>
              <a:rPr lang="en-US"/>
              <a:t>.</a:t>
            </a:r>
          </a:p>
        </p:txBody>
      </p:sp>
      <p:pic>
        <p:nvPicPr>
          <p:cNvPr id="10" name="Afbeelding 9">
            <a:extLst>
              <a:ext uri="{FF2B5EF4-FFF2-40B4-BE49-F238E27FC236}">
                <a16:creationId xmlns:a16="http://schemas.microsoft.com/office/drawing/2014/main" id="{29319095-8905-E326-921C-980A6B5BB1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9114" y="1569170"/>
            <a:ext cx="662880" cy="654594"/>
          </a:xfrm>
          <a:prstGeom prst="rect">
            <a:avLst/>
          </a:prstGeom>
        </p:spPr>
      </p:pic>
    </p:spTree>
    <p:custDataLst>
      <p:tags r:id="rId1"/>
    </p:custDataLst>
    <p:extLst>
      <p:ext uri="{BB962C8B-B14F-4D97-AF65-F5344CB8AC3E}">
        <p14:creationId xmlns:p14="http://schemas.microsoft.com/office/powerpoint/2010/main" val="3925711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hthoek: afgeronde hoeken 6">
            <a:extLst>
              <a:ext uri="{FF2B5EF4-FFF2-40B4-BE49-F238E27FC236}">
                <a16:creationId xmlns:a16="http://schemas.microsoft.com/office/drawing/2014/main" id="{24A37E7F-7C91-4D97-BFBA-007FA8E60198}"/>
              </a:ext>
            </a:extLst>
          </p:cNvPr>
          <p:cNvSpPr/>
          <p:nvPr/>
        </p:nvSpPr>
        <p:spPr>
          <a:xfrm>
            <a:off x="973028" y="1408385"/>
            <a:ext cx="10245945" cy="5182349"/>
          </a:xfrm>
          <a:prstGeom prst="roundRect">
            <a:avLst>
              <a:gd name="adj" fmla="val 2132"/>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980F033F-E25D-589A-E88F-BF8F7A6372E5}"/>
              </a:ext>
            </a:extLst>
          </p:cNvPr>
          <p:cNvSpPr>
            <a:spLocks noGrp="1"/>
          </p:cNvSpPr>
          <p:nvPr>
            <p:ph type="title"/>
          </p:nvPr>
        </p:nvSpPr>
        <p:spPr>
          <a:xfrm>
            <a:off x="973027" y="637762"/>
            <a:ext cx="10583917" cy="900131"/>
          </a:xfrm>
        </p:spPr>
        <p:txBody>
          <a:bodyPr anchor="t">
            <a:normAutofit/>
          </a:bodyPr>
          <a:lstStyle/>
          <a:p>
            <a:r>
              <a:rPr lang="en-US" sz="4000"/>
              <a:t>Trend in de </a:t>
            </a:r>
            <a:r>
              <a:rPr lang="en-US" sz="4000" err="1"/>
              <a:t>zorg</a:t>
            </a:r>
            <a:endParaRPr lang="nl-BE" sz="4000"/>
          </a:p>
        </p:txBody>
      </p:sp>
      <p:pic>
        <p:nvPicPr>
          <p:cNvPr id="6" name="Graphic 5">
            <a:extLst>
              <a:ext uri="{FF2B5EF4-FFF2-40B4-BE49-F238E27FC236}">
                <a16:creationId xmlns:a16="http://schemas.microsoft.com/office/drawing/2014/main" id="{24DB3250-0752-304E-2EAB-9807308B30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50642" y="1712199"/>
            <a:ext cx="8129427" cy="4704229"/>
          </a:xfrm>
          <a:prstGeom prst="rect">
            <a:avLst/>
          </a:prstGeom>
        </p:spPr>
      </p:pic>
    </p:spTree>
    <p:custDataLst>
      <p:tags r:id="rId1"/>
    </p:custDataLst>
    <p:extLst>
      <p:ext uri="{BB962C8B-B14F-4D97-AF65-F5344CB8AC3E}">
        <p14:creationId xmlns:p14="http://schemas.microsoft.com/office/powerpoint/2010/main" val="163220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C4CD33-EF22-3048-D220-A1E5C8BF08AF}"/>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06692DD7-5B97-C29D-E647-5BAC1D8D0A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6866" y="726384"/>
            <a:ext cx="9158267" cy="6022630"/>
          </a:xfrm>
          <a:prstGeom prst="rect">
            <a:avLst/>
          </a:prstGeom>
        </p:spPr>
      </p:pic>
      <p:sp>
        <p:nvSpPr>
          <p:cNvPr id="3" name="Tijdelijke aanduiding voor inhoud 2">
            <a:extLst>
              <a:ext uri="{FF2B5EF4-FFF2-40B4-BE49-F238E27FC236}">
                <a16:creationId xmlns:a16="http://schemas.microsoft.com/office/drawing/2014/main" id="{EFE1D688-3896-7F22-72A0-08691A26C1FE}"/>
              </a:ext>
            </a:extLst>
          </p:cNvPr>
          <p:cNvSpPr>
            <a:spLocks noGrp="1"/>
          </p:cNvSpPr>
          <p:nvPr>
            <p:ph idx="1"/>
          </p:nvPr>
        </p:nvSpPr>
        <p:spPr>
          <a:xfrm>
            <a:off x="3631322" y="1902026"/>
            <a:ext cx="4929353" cy="2659464"/>
          </a:xfrm>
        </p:spPr>
        <p:txBody>
          <a:bodyPr vert="horz" lIns="91440" tIns="45720" rIns="91440" bIns="45720" rtlCol="0" anchor="t">
            <a:noAutofit/>
          </a:bodyPr>
          <a:lstStyle/>
          <a:p>
            <a:pPr marL="0" indent="0" algn="ctr">
              <a:lnSpc>
                <a:spcPct val="150000"/>
              </a:lnSpc>
              <a:buNone/>
            </a:pPr>
            <a:r>
              <a:rPr lang="en-US"/>
              <a:t>Wie </a:t>
            </a:r>
            <a:r>
              <a:rPr lang="en-US" err="1"/>
              <a:t>draagt</a:t>
            </a:r>
            <a:r>
              <a:rPr lang="en-US"/>
              <a:t> er </a:t>
            </a:r>
            <a:r>
              <a:rPr lang="en-US" err="1"/>
              <a:t>volgens</a:t>
            </a:r>
            <a:r>
              <a:rPr lang="en-US"/>
              <a:t> </a:t>
            </a:r>
            <a:r>
              <a:rPr lang="en-US" err="1"/>
              <a:t>jou</a:t>
            </a:r>
            <a:r>
              <a:rPr lang="en-US"/>
              <a:t> </a:t>
            </a:r>
            <a:r>
              <a:rPr lang="en-US" b="1" err="1"/>
              <a:t>verantwoordelijkheid</a:t>
            </a:r>
            <a:r>
              <a:rPr lang="en-US"/>
              <a:t> om </a:t>
            </a:r>
            <a:r>
              <a:rPr lang="en-US" b="1"/>
              <a:t>stress-</a:t>
            </a:r>
            <a:r>
              <a:rPr lang="en-US" b="1" err="1"/>
              <a:t>symptomen</a:t>
            </a:r>
            <a:r>
              <a:rPr lang="en-US"/>
              <a:t> op het </a:t>
            </a:r>
            <a:r>
              <a:rPr lang="en-US" err="1"/>
              <a:t>werk</a:t>
            </a:r>
            <a:r>
              <a:rPr lang="en-US"/>
              <a:t> </a:t>
            </a:r>
            <a:r>
              <a:rPr lang="en-US" err="1"/>
              <a:t>te</a:t>
            </a:r>
            <a:r>
              <a:rPr lang="en-US"/>
              <a:t> </a:t>
            </a:r>
            <a:r>
              <a:rPr lang="en-US" b="1" err="1"/>
              <a:t>verlagen</a:t>
            </a:r>
            <a:r>
              <a:rPr lang="en-US"/>
              <a:t>?</a:t>
            </a:r>
          </a:p>
        </p:txBody>
      </p:sp>
      <p:pic>
        <p:nvPicPr>
          <p:cNvPr id="6" name="Afbeelding 5">
            <a:extLst>
              <a:ext uri="{FF2B5EF4-FFF2-40B4-BE49-F238E27FC236}">
                <a16:creationId xmlns:a16="http://schemas.microsoft.com/office/drawing/2014/main" id="{96854F59-99B4-26D9-7BF8-843DE8050C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9114" y="1569170"/>
            <a:ext cx="662880" cy="654594"/>
          </a:xfrm>
          <a:prstGeom prst="rect">
            <a:avLst/>
          </a:prstGeom>
        </p:spPr>
      </p:pic>
    </p:spTree>
    <p:custDataLst>
      <p:tags r:id="rId1"/>
    </p:custDataLst>
    <p:extLst>
      <p:ext uri="{BB962C8B-B14F-4D97-AF65-F5344CB8AC3E}">
        <p14:creationId xmlns:p14="http://schemas.microsoft.com/office/powerpoint/2010/main" val="25030558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A087C6AB-61BD-8D87-01DC-292B4F7DEC36}"/>
              </a:ext>
            </a:extLst>
          </p:cNvPr>
          <p:cNvSpPr/>
          <p:nvPr/>
        </p:nvSpPr>
        <p:spPr>
          <a:xfrm>
            <a:off x="838200" y="2248260"/>
            <a:ext cx="2371145" cy="3103193"/>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echthoek: afgeronde hoeken 3">
            <a:extLst>
              <a:ext uri="{FF2B5EF4-FFF2-40B4-BE49-F238E27FC236}">
                <a16:creationId xmlns:a16="http://schemas.microsoft.com/office/drawing/2014/main" id="{1F1CCCA7-A232-94A5-5125-F88880F7A05E}"/>
              </a:ext>
            </a:extLst>
          </p:cNvPr>
          <p:cNvSpPr/>
          <p:nvPr/>
        </p:nvSpPr>
        <p:spPr>
          <a:xfrm>
            <a:off x="3454980" y="2248260"/>
            <a:ext cx="2371145" cy="3103193"/>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hthoek: afgeronde hoeken 6">
            <a:extLst>
              <a:ext uri="{FF2B5EF4-FFF2-40B4-BE49-F238E27FC236}">
                <a16:creationId xmlns:a16="http://schemas.microsoft.com/office/drawing/2014/main" id="{5033DCB1-81A6-2D26-631A-7C9FC91F3FCA}"/>
              </a:ext>
            </a:extLst>
          </p:cNvPr>
          <p:cNvSpPr/>
          <p:nvPr/>
        </p:nvSpPr>
        <p:spPr>
          <a:xfrm>
            <a:off x="6071760" y="2248260"/>
            <a:ext cx="2371145" cy="3103193"/>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afgeronde hoeken 8">
            <a:extLst>
              <a:ext uri="{FF2B5EF4-FFF2-40B4-BE49-F238E27FC236}">
                <a16:creationId xmlns:a16="http://schemas.microsoft.com/office/drawing/2014/main" id="{27891D58-2079-D4E6-B153-EC738BE3A09F}"/>
              </a:ext>
            </a:extLst>
          </p:cNvPr>
          <p:cNvSpPr/>
          <p:nvPr/>
        </p:nvSpPr>
        <p:spPr>
          <a:xfrm>
            <a:off x="8688541" y="2248260"/>
            <a:ext cx="2371145" cy="3103193"/>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C9A28250-1D66-3B4F-8211-21E75A06D785}"/>
              </a:ext>
            </a:extLst>
          </p:cNvPr>
          <p:cNvSpPr>
            <a:spLocks noGrp="1"/>
          </p:cNvSpPr>
          <p:nvPr>
            <p:ph type="title"/>
          </p:nvPr>
        </p:nvSpPr>
        <p:spPr/>
        <p:txBody>
          <a:bodyPr/>
          <a:lstStyle/>
          <a:p>
            <a:r>
              <a:rPr lang="en-US"/>
              <a:t>Ga SAMEN </a:t>
            </a:r>
            <a:r>
              <a:rPr lang="en-US" err="1"/>
              <a:t>aan</a:t>
            </a:r>
            <a:r>
              <a:rPr lang="en-US"/>
              <a:t> de slag</a:t>
            </a:r>
            <a:endParaRPr lang="nl-BE"/>
          </a:p>
        </p:txBody>
      </p:sp>
      <p:pic>
        <p:nvPicPr>
          <p:cNvPr id="5" name="Tijdelijke aanduiding voor inhoud 4">
            <a:extLst>
              <a:ext uri="{FF2B5EF4-FFF2-40B4-BE49-F238E27FC236}">
                <a16:creationId xmlns:a16="http://schemas.microsoft.com/office/drawing/2014/main" id="{1001EF21-D7FA-95C3-F972-FF195E60DAB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261670" y="2731438"/>
            <a:ext cx="1601477" cy="1618308"/>
          </a:xfrm>
          <a:prstGeom prst="rect">
            <a:avLst/>
          </a:prstGeom>
        </p:spPr>
      </p:pic>
      <p:sp>
        <p:nvSpPr>
          <p:cNvPr id="6" name="Tekstvak 5">
            <a:extLst>
              <a:ext uri="{FF2B5EF4-FFF2-40B4-BE49-F238E27FC236}">
                <a16:creationId xmlns:a16="http://schemas.microsoft.com/office/drawing/2014/main" id="{AF6CE7DD-2DBC-6F70-DA2F-927C26458AB4}"/>
              </a:ext>
            </a:extLst>
          </p:cNvPr>
          <p:cNvSpPr txBox="1"/>
          <p:nvPr/>
        </p:nvSpPr>
        <p:spPr>
          <a:xfrm>
            <a:off x="1132314" y="4769466"/>
            <a:ext cx="1798983" cy="400110"/>
          </a:xfrm>
          <a:prstGeom prst="rect">
            <a:avLst/>
          </a:prstGeom>
          <a:noFill/>
        </p:spPr>
        <p:txBody>
          <a:bodyPr wrap="square" rtlCol="0">
            <a:spAutoFit/>
          </a:bodyPr>
          <a:lstStyle/>
          <a:p>
            <a:pPr algn="ctr"/>
            <a:r>
              <a:rPr lang="en-US" sz="2000" b="1" err="1">
                <a:solidFill>
                  <a:srgbClr val="8E77B3"/>
                </a:solidFill>
              </a:rPr>
              <a:t>Medewerkers</a:t>
            </a:r>
            <a:endParaRPr lang="nl-BE" sz="2000" b="1">
              <a:solidFill>
                <a:srgbClr val="8E77B3"/>
              </a:solidFill>
            </a:endParaRPr>
          </a:p>
        </p:txBody>
      </p:sp>
      <p:pic>
        <p:nvPicPr>
          <p:cNvPr id="10" name="Afbeelding 9">
            <a:extLst>
              <a:ext uri="{FF2B5EF4-FFF2-40B4-BE49-F238E27FC236}">
                <a16:creationId xmlns:a16="http://schemas.microsoft.com/office/drawing/2014/main" id="{35B0FEA3-D779-F724-28F2-6C23645932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6505" y="2852979"/>
            <a:ext cx="1597029" cy="1693701"/>
          </a:xfrm>
          <a:prstGeom prst="rect">
            <a:avLst/>
          </a:prstGeom>
        </p:spPr>
      </p:pic>
      <p:sp>
        <p:nvSpPr>
          <p:cNvPr id="13" name="Tekstvak 12">
            <a:extLst>
              <a:ext uri="{FF2B5EF4-FFF2-40B4-BE49-F238E27FC236}">
                <a16:creationId xmlns:a16="http://schemas.microsoft.com/office/drawing/2014/main" id="{9B759E0B-76F7-7628-275A-4D74399D8146}"/>
              </a:ext>
            </a:extLst>
          </p:cNvPr>
          <p:cNvSpPr txBox="1"/>
          <p:nvPr/>
        </p:nvSpPr>
        <p:spPr>
          <a:xfrm>
            <a:off x="6327236" y="4769466"/>
            <a:ext cx="1798983" cy="400110"/>
          </a:xfrm>
          <a:prstGeom prst="rect">
            <a:avLst/>
          </a:prstGeom>
          <a:noFill/>
        </p:spPr>
        <p:txBody>
          <a:bodyPr wrap="square" rtlCol="0">
            <a:spAutoFit/>
          </a:bodyPr>
          <a:lstStyle/>
          <a:p>
            <a:pPr algn="ctr"/>
            <a:r>
              <a:rPr lang="en-US" sz="2000" b="1">
                <a:solidFill>
                  <a:schemeClr val="accent2"/>
                </a:solidFill>
              </a:rPr>
              <a:t>Teams</a:t>
            </a:r>
            <a:endParaRPr lang="nl-BE" sz="2000" b="1">
              <a:solidFill>
                <a:schemeClr val="accent2"/>
              </a:solidFill>
            </a:endParaRPr>
          </a:p>
        </p:txBody>
      </p:sp>
      <p:sp>
        <p:nvSpPr>
          <p:cNvPr id="14" name="Tekstvak 13">
            <a:extLst>
              <a:ext uri="{FF2B5EF4-FFF2-40B4-BE49-F238E27FC236}">
                <a16:creationId xmlns:a16="http://schemas.microsoft.com/office/drawing/2014/main" id="{B779404E-8278-8F1D-10C3-AD14082ADA7F}"/>
              </a:ext>
            </a:extLst>
          </p:cNvPr>
          <p:cNvSpPr txBox="1"/>
          <p:nvPr/>
        </p:nvSpPr>
        <p:spPr>
          <a:xfrm>
            <a:off x="3506005" y="4769466"/>
            <a:ext cx="2207885" cy="400110"/>
          </a:xfrm>
          <a:prstGeom prst="rect">
            <a:avLst/>
          </a:prstGeom>
          <a:noFill/>
        </p:spPr>
        <p:txBody>
          <a:bodyPr wrap="square" rtlCol="0">
            <a:spAutoFit/>
          </a:bodyPr>
          <a:lstStyle/>
          <a:p>
            <a:pPr algn="ctr"/>
            <a:r>
              <a:rPr lang="en-US" sz="2000" b="1" err="1">
                <a:solidFill>
                  <a:srgbClr val="8FCBCA"/>
                </a:solidFill>
              </a:rPr>
              <a:t>Leidinggevenden</a:t>
            </a:r>
            <a:endParaRPr lang="nl-BE" sz="2000" b="1">
              <a:solidFill>
                <a:srgbClr val="8FCBCA"/>
              </a:solidFill>
            </a:endParaRPr>
          </a:p>
        </p:txBody>
      </p:sp>
      <p:sp>
        <p:nvSpPr>
          <p:cNvPr id="15" name="Tekstvak 14">
            <a:extLst>
              <a:ext uri="{FF2B5EF4-FFF2-40B4-BE49-F238E27FC236}">
                <a16:creationId xmlns:a16="http://schemas.microsoft.com/office/drawing/2014/main" id="{E716798E-7A6A-769D-64F9-E8A5081894BF}"/>
              </a:ext>
            </a:extLst>
          </p:cNvPr>
          <p:cNvSpPr txBox="1"/>
          <p:nvPr/>
        </p:nvSpPr>
        <p:spPr>
          <a:xfrm>
            <a:off x="8959145" y="4769466"/>
            <a:ext cx="1798983" cy="400110"/>
          </a:xfrm>
          <a:prstGeom prst="rect">
            <a:avLst/>
          </a:prstGeom>
          <a:noFill/>
        </p:spPr>
        <p:txBody>
          <a:bodyPr wrap="square" rtlCol="0">
            <a:spAutoFit/>
          </a:bodyPr>
          <a:lstStyle/>
          <a:p>
            <a:pPr algn="ctr"/>
            <a:r>
              <a:rPr lang="en-US" sz="2000" b="1">
                <a:solidFill>
                  <a:srgbClr val="FFBF91"/>
                </a:solidFill>
              </a:rPr>
              <a:t>Buddy’s</a:t>
            </a:r>
            <a:endParaRPr lang="nl-BE" sz="2000" b="1">
              <a:solidFill>
                <a:srgbClr val="FFBF91"/>
              </a:solidFill>
            </a:endParaRPr>
          </a:p>
        </p:txBody>
      </p:sp>
      <p:pic>
        <p:nvPicPr>
          <p:cNvPr id="16" name="Graphic 15">
            <a:extLst>
              <a:ext uri="{FF2B5EF4-FFF2-40B4-BE49-F238E27FC236}">
                <a16:creationId xmlns:a16="http://schemas.microsoft.com/office/drawing/2014/main" id="{F8D19469-31D0-3FE7-71D4-F51A054166C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98866" y="5704144"/>
            <a:ext cx="1731057" cy="788731"/>
          </a:xfrm>
          <a:prstGeom prst="rect">
            <a:avLst/>
          </a:prstGeom>
        </p:spPr>
      </p:pic>
      <p:pic>
        <p:nvPicPr>
          <p:cNvPr id="17" name="Afbeelding 16">
            <a:extLst>
              <a:ext uri="{FF2B5EF4-FFF2-40B4-BE49-F238E27FC236}">
                <a16:creationId xmlns:a16="http://schemas.microsoft.com/office/drawing/2014/main" id="{39011FBB-0B10-02EE-E91F-AEBC12C3EC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97866" y="2919605"/>
            <a:ext cx="1685369" cy="1616107"/>
          </a:xfrm>
          <a:prstGeom prst="rect">
            <a:avLst/>
          </a:prstGeom>
        </p:spPr>
      </p:pic>
      <p:pic>
        <p:nvPicPr>
          <p:cNvPr id="23" name="Graphic 22">
            <a:extLst>
              <a:ext uri="{FF2B5EF4-FFF2-40B4-BE49-F238E27FC236}">
                <a16:creationId xmlns:a16="http://schemas.microsoft.com/office/drawing/2014/main" id="{C106DE4A-7B50-D0E4-D961-EB2E168078A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56328" y="2534503"/>
            <a:ext cx="2202005" cy="2012177"/>
          </a:xfrm>
          <a:prstGeom prst="rect">
            <a:avLst/>
          </a:prstGeom>
        </p:spPr>
      </p:pic>
    </p:spTree>
    <p:custDataLst>
      <p:tags r:id="rId1"/>
    </p:custDataLst>
    <p:extLst>
      <p:ext uri="{BB962C8B-B14F-4D97-AF65-F5344CB8AC3E}">
        <p14:creationId xmlns:p14="http://schemas.microsoft.com/office/powerpoint/2010/main" val="16597910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14F1-CAC6-0D2B-FDBC-993322EE9A75}"/>
            </a:ext>
          </a:extLst>
        </p:cNvPr>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B76098BB-922D-7997-7A80-E1FCF4E80328}"/>
              </a:ext>
            </a:extLst>
          </p:cNvPr>
          <p:cNvSpPr/>
          <p:nvPr/>
        </p:nvSpPr>
        <p:spPr>
          <a:xfrm>
            <a:off x="838200" y="1971304"/>
            <a:ext cx="3103179" cy="3693226"/>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AD2CB57C-5D68-EBE1-8E47-599E713CC3A4}"/>
              </a:ext>
            </a:extLst>
          </p:cNvPr>
          <p:cNvSpPr>
            <a:spLocks noGrp="1"/>
          </p:cNvSpPr>
          <p:nvPr>
            <p:ph type="title"/>
          </p:nvPr>
        </p:nvSpPr>
        <p:spPr/>
        <p:txBody>
          <a:bodyPr/>
          <a:lstStyle/>
          <a:p>
            <a:r>
              <a:rPr lang="en-US"/>
              <a:t>Het </a:t>
            </a:r>
            <a:r>
              <a:rPr lang="en-US" err="1"/>
              <a:t>leertraject</a:t>
            </a:r>
            <a:endParaRPr lang="nl-BE"/>
          </a:p>
        </p:txBody>
      </p:sp>
      <p:pic>
        <p:nvPicPr>
          <p:cNvPr id="5" name="Tijdelijke aanduiding voor inhoud 4">
            <a:extLst>
              <a:ext uri="{FF2B5EF4-FFF2-40B4-BE49-F238E27FC236}">
                <a16:creationId xmlns:a16="http://schemas.microsoft.com/office/drawing/2014/main" id="{C2076506-7B1E-B342-4A53-9A42A4BD335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354303" y="2829417"/>
            <a:ext cx="1681176" cy="1698845"/>
          </a:xfrm>
          <a:prstGeom prst="rect">
            <a:avLst/>
          </a:prstGeom>
        </p:spPr>
      </p:pic>
      <p:pic>
        <p:nvPicPr>
          <p:cNvPr id="16" name="Graphic 15">
            <a:extLst>
              <a:ext uri="{FF2B5EF4-FFF2-40B4-BE49-F238E27FC236}">
                <a16:creationId xmlns:a16="http://schemas.microsoft.com/office/drawing/2014/main" id="{BB83A149-51C4-213C-2E9D-9B59A61306A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31071" y="588582"/>
            <a:ext cx="1731057" cy="788731"/>
          </a:xfrm>
          <a:prstGeom prst="rect">
            <a:avLst/>
          </a:prstGeom>
        </p:spPr>
      </p:pic>
      <p:sp>
        <p:nvSpPr>
          <p:cNvPr id="7" name="Rechthoek: afgeronde hoeken 6">
            <a:extLst>
              <a:ext uri="{FF2B5EF4-FFF2-40B4-BE49-F238E27FC236}">
                <a16:creationId xmlns:a16="http://schemas.microsoft.com/office/drawing/2014/main" id="{8D32FB84-8907-9CF1-AAB7-0A4EA720BD62}"/>
              </a:ext>
            </a:extLst>
          </p:cNvPr>
          <p:cNvSpPr/>
          <p:nvPr/>
        </p:nvSpPr>
        <p:spPr>
          <a:xfrm>
            <a:off x="3447392" y="1971304"/>
            <a:ext cx="9235455" cy="3693226"/>
          </a:xfrm>
          <a:prstGeom prst="roundRect">
            <a:avLst>
              <a:gd name="adj" fmla="val 8281"/>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ekstvak 8">
            <a:extLst>
              <a:ext uri="{FF2B5EF4-FFF2-40B4-BE49-F238E27FC236}">
                <a16:creationId xmlns:a16="http://schemas.microsoft.com/office/drawing/2014/main" id="{C88939C7-CDFF-8C6D-2BC5-43E61ED6D943}"/>
              </a:ext>
            </a:extLst>
          </p:cNvPr>
          <p:cNvSpPr txBox="1"/>
          <p:nvPr/>
        </p:nvSpPr>
        <p:spPr>
          <a:xfrm>
            <a:off x="3867150" y="2370555"/>
            <a:ext cx="7029450" cy="2784737"/>
          </a:xfrm>
          <a:prstGeom prst="rect">
            <a:avLst/>
          </a:prstGeom>
          <a:noFill/>
        </p:spPr>
        <p:txBody>
          <a:bodyPr wrap="square" rtlCol="0">
            <a:spAutoFit/>
          </a:bodyPr>
          <a:lstStyle/>
          <a:p>
            <a:pPr>
              <a:lnSpc>
                <a:spcPct val="200000"/>
              </a:lnSpc>
            </a:pPr>
            <a:r>
              <a:rPr lang="en-US" b="1"/>
              <a:t>Module 1</a:t>
            </a:r>
            <a:r>
              <a:rPr lang="en-US"/>
              <a:t>: Wat </a:t>
            </a:r>
            <a:r>
              <a:rPr lang="en-US" err="1"/>
              <a:t>heb</a:t>
            </a:r>
            <a:r>
              <a:rPr lang="en-US"/>
              <a:t> </a:t>
            </a:r>
            <a:r>
              <a:rPr lang="en-US" err="1"/>
              <a:t>ik</a:t>
            </a:r>
            <a:r>
              <a:rPr lang="en-US"/>
              <a:t>? Wat is burn-out?</a:t>
            </a:r>
          </a:p>
          <a:p>
            <a:pPr>
              <a:lnSpc>
                <a:spcPct val="200000"/>
              </a:lnSpc>
            </a:pPr>
            <a:r>
              <a:rPr lang="en-US" b="1"/>
              <a:t>Module 2</a:t>
            </a:r>
            <a:r>
              <a:rPr lang="en-US"/>
              <a:t>: </a:t>
            </a:r>
            <a:r>
              <a:rPr lang="en-US" err="1"/>
              <a:t>Waarom</a:t>
            </a:r>
            <a:r>
              <a:rPr lang="en-US"/>
              <a:t> </a:t>
            </a:r>
            <a:r>
              <a:rPr lang="en-US" err="1"/>
              <a:t>overkomt</a:t>
            </a:r>
            <a:r>
              <a:rPr lang="en-US"/>
              <a:t> </a:t>
            </a:r>
            <a:r>
              <a:rPr lang="en-US" err="1"/>
              <a:t>mij</a:t>
            </a:r>
            <a:r>
              <a:rPr lang="en-US"/>
              <a:t> </a:t>
            </a:r>
            <a:r>
              <a:rPr lang="en-US" err="1"/>
              <a:t>dit</a:t>
            </a:r>
            <a:r>
              <a:rPr lang="en-US"/>
              <a:t>?</a:t>
            </a:r>
          </a:p>
          <a:p>
            <a:pPr>
              <a:lnSpc>
                <a:spcPct val="200000"/>
              </a:lnSpc>
            </a:pPr>
            <a:r>
              <a:rPr lang="en-US" b="1"/>
              <a:t>Module 3</a:t>
            </a:r>
            <a:r>
              <a:rPr lang="en-US"/>
              <a:t>: Hoe </a:t>
            </a:r>
            <a:r>
              <a:rPr lang="en-US" err="1"/>
              <a:t>geraak</a:t>
            </a:r>
            <a:r>
              <a:rPr lang="en-US"/>
              <a:t> </a:t>
            </a:r>
            <a:r>
              <a:rPr lang="en-US" err="1"/>
              <a:t>ik</a:t>
            </a:r>
            <a:r>
              <a:rPr lang="en-US"/>
              <a:t> er </a:t>
            </a:r>
            <a:r>
              <a:rPr lang="en-US" err="1"/>
              <a:t>vanaf</a:t>
            </a:r>
            <a:r>
              <a:rPr lang="en-US"/>
              <a:t>? (</a:t>
            </a:r>
            <a:r>
              <a:rPr lang="en-US" err="1"/>
              <a:t>psychologisch</a:t>
            </a:r>
            <a:r>
              <a:rPr lang="en-US"/>
              <a:t> aspect)</a:t>
            </a:r>
          </a:p>
          <a:p>
            <a:pPr>
              <a:lnSpc>
                <a:spcPct val="200000"/>
              </a:lnSpc>
            </a:pPr>
            <a:r>
              <a:rPr lang="en-US" b="1"/>
              <a:t>Module 4</a:t>
            </a:r>
            <a:r>
              <a:rPr lang="en-US"/>
              <a:t>: Hoe </a:t>
            </a:r>
            <a:r>
              <a:rPr lang="en-US" err="1"/>
              <a:t>geraak</a:t>
            </a:r>
            <a:r>
              <a:rPr lang="en-US"/>
              <a:t> </a:t>
            </a:r>
            <a:r>
              <a:rPr lang="en-US" err="1"/>
              <a:t>ik</a:t>
            </a:r>
            <a:r>
              <a:rPr lang="en-US"/>
              <a:t> er </a:t>
            </a:r>
            <a:r>
              <a:rPr lang="en-US" err="1"/>
              <a:t>vanaf</a:t>
            </a:r>
            <a:r>
              <a:rPr lang="en-US"/>
              <a:t>? (</a:t>
            </a:r>
            <a:r>
              <a:rPr lang="en-US" err="1"/>
              <a:t>fysiologisch</a:t>
            </a:r>
            <a:r>
              <a:rPr lang="en-US"/>
              <a:t> aspect)</a:t>
            </a:r>
          </a:p>
          <a:p>
            <a:pPr>
              <a:lnSpc>
                <a:spcPct val="200000"/>
              </a:lnSpc>
            </a:pPr>
            <a:r>
              <a:rPr lang="en-US" b="1"/>
              <a:t>Module 5</a:t>
            </a:r>
            <a:r>
              <a:rPr lang="en-US"/>
              <a:t>: Hoe </a:t>
            </a:r>
            <a:r>
              <a:rPr lang="en-US" err="1"/>
              <a:t>bereid</a:t>
            </a:r>
            <a:r>
              <a:rPr lang="en-US"/>
              <a:t> </a:t>
            </a:r>
            <a:r>
              <a:rPr lang="en-US" err="1"/>
              <a:t>ik</a:t>
            </a:r>
            <a:r>
              <a:rPr lang="en-US"/>
              <a:t> me </a:t>
            </a:r>
            <a:r>
              <a:rPr lang="en-US" err="1"/>
              <a:t>voor</a:t>
            </a:r>
            <a:r>
              <a:rPr lang="en-US"/>
              <a:t> op re-</a:t>
            </a:r>
            <a:r>
              <a:rPr lang="en-US" err="1"/>
              <a:t>integratie</a:t>
            </a:r>
            <a:r>
              <a:rPr lang="en-US"/>
              <a:t>?</a:t>
            </a:r>
            <a:endParaRPr lang="nl-BE"/>
          </a:p>
        </p:txBody>
      </p:sp>
      <p:sp>
        <p:nvSpPr>
          <p:cNvPr id="4" name="Tekstvak 3">
            <a:extLst>
              <a:ext uri="{FF2B5EF4-FFF2-40B4-BE49-F238E27FC236}">
                <a16:creationId xmlns:a16="http://schemas.microsoft.com/office/drawing/2014/main" id="{B2048DCE-0AA4-1F23-313E-4B81D4CBA737}"/>
              </a:ext>
            </a:extLst>
          </p:cNvPr>
          <p:cNvSpPr txBox="1"/>
          <p:nvPr/>
        </p:nvSpPr>
        <p:spPr>
          <a:xfrm>
            <a:off x="1295400" y="4871154"/>
            <a:ext cx="1798983" cy="400110"/>
          </a:xfrm>
          <a:prstGeom prst="rect">
            <a:avLst/>
          </a:prstGeom>
          <a:noFill/>
        </p:spPr>
        <p:txBody>
          <a:bodyPr wrap="square" rtlCol="0">
            <a:spAutoFit/>
          </a:bodyPr>
          <a:lstStyle/>
          <a:p>
            <a:pPr algn="ctr"/>
            <a:r>
              <a:rPr lang="en-US" sz="2000" b="1" err="1">
                <a:solidFill>
                  <a:srgbClr val="8E77B3"/>
                </a:solidFill>
              </a:rPr>
              <a:t>Medewerkers</a:t>
            </a:r>
            <a:endParaRPr lang="nl-BE" sz="2000" b="1">
              <a:solidFill>
                <a:srgbClr val="8E77B3"/>
              </a:solidFill>
            </a:endParaRPr>
          </a:p>
        </p:txBody>
      </p:sp>
    </p:spTree>
    <p:custDataLst>
      <p:tags r:id="rId1"/>
    </p:custDataLst>
    <p:extLst>
      <p:ext uri="{BB962C8B-B14F-4D97-AF65-F5344CB8AC3E}">
        <p14:creationId xmlns:p14="http://schemas.microsoft.com/office/powerpoint/2010/main" val="3676464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E22D8-396B-27ED-77AF-BC5460E40B5C}"/>
            </a:ext>
          </a:extLst>
        </p:cNvPr>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88D9D9CB-C946-E1F1-7645-034E44970570}"/>
              </a:ext>
            </a:extLst>
          </p:cNvPr>
          <p:cNvSpPr/>
          <p:nvPr/>
        </p:nvSpPr>
        <p:spPr>
          <a:xfrm>
            <a:off x="838200" y="1971304"/>
            <a:ext cx="3103179" cy="3693226"/>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echthoek: afgeronde hoeken 3">
            <a:extLst>
              <a:ext uri="{FF2B5EF4-FFF2-40B4-BE49-F238E27FC236}">
                <a16:creationId xmlns:a16="http://schemas.microsoft.com/office/drawing/2014/main" id="{80225EFB-86F8-F10F-DB10-7D2DB1ACA4CC}"/>
              </a:ext>
            </a:extLst>
          </p:cNvPr>
          <p:cNvSpPr/>
          <p:nvPr/>
        </p:nvSpPr>
        <p:spPr>
          <a:xfrm>
            <a:off x="3447392" y="1971304"/>
            <a:ext cx="9235455" cy="3693226"/>
          </a:xfrm>
          <a:prstGeom prst="roundRect">
            <a:avLst>
              <a:gd name="adj" fmla="val 8281"/>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4C0BEEE7-7C50-1212-67B3-DB9ABF3F1DAF}"/>
              </a:ext>
            </a:extLst>
          </p:cNvPr>
          <p:cNvSpPr>
            <a:spLocks noGrp="1"/>
          </p:cNvSpPr>
          <p:nvPr>
            <p:ph type="title"/>
          </p:nvPr>
        </p:nvSpPr>
        <p:spPr/>
        <p:txBody>
          <a:bodyPr/>
          <a:lstStyle/>
          <a:p>
            <a:r>
              <a:rPr lang="en-US"/>
              <a:t>Het </a:t>
            </a:r>
            <a:r>
              <a:rPr lang="en-US" err="1"/>
              <a:t>leertraject</a:t>
            </a:r>
            <a:endParaRPr lang="nl-BE"/>
          </a:p>
        </p:txBody>
      </p:sp>
      <p:sp>
        <p:nvSpPr>
          <p:cNvPr id="11" name="Tekstvak 10">
            <a:extLst>
              <a:ext uri="{FF2B5EF4-FFF2-40B4-BE49-F238E27FC236}">
                <a16:creationId xmlns:a16="http://schemas.microsoft.com/office/drawing/2014/main" id="{566E9895-184C-D852-D454-690AB79F95E2}"/>
              </a:ext>
            </a:extLst>
          </p:cNvPr>
          <p:cNvSpPr txBox="1"/>
          <p:nvPr/>
        </p:nvSpPr>
        <p:spPr>
          <a:xfrm>
            <a:off x="3867150" y="2833385"/>
            <a:ext cx="7029450" cy="1676741"/>
          </a:xfrm>
          <a:prstGeom prst="rect">
            <a:avLst/>
          </a:prstGeom>
          <a:noFill/>
        </p:spPr>
        <p:txBody>
          <a:bodyPr wrap="square" rtlCol="0">
            <a:spAutoFit/>
          </a:bodyPr>
          <a:lstStyle/>
          <a:p>
            <a:pPr>
              <a:lnSpc>
                <a:spcPct val="200000"/>
              </a:lnSpc>
            </a:pPr>
            <a:r>
              <a:rPr lang="en-US" b="1"/>
              <a:t>Module 1</a:t>
            </a:r>
            <a:r>
              <a:rPr lang="en-US"/>
              <a:t>: Hoe </a:t>
            </a:r>
            <a:r>
              <a:rPr lang="en-US" err="1"/>
              <a:t>voorkom</a:t>
            </a:r>
            <a:r>
              <a:rPr lang="en-US"/>
              <a:t> </a:t>
            </a:r>
            <a:r>
              <a:rPr lang="en-US" err="1"/>
              <a:t>ik</a:t>
            </a:r>
            <a:r>
              <a:rPr lang="en-US"/>
              <a:t> </a:t>
            </a:r>
            <a:r>
              <a:rPr lang="en-US" err="1"/>
              <a:t>uitval</a:t>
            </a:r>
            <a:r>
              <a:rPr lang="en-US"/>
              <a:t> van </a:t>
            </a:r>
            <a:r>
              <a:rPr lang="en-US" err="1"/>
              <a:t>medewerkers</a:t>
            </a:r>
            <a:r>
              <a:rPr lang="en-US"/>
              <a:t> door burn-out?</a:t>
            </a:r>
          </a:p>
          <a:p>
            <a:pPr>
              <a:lnSpc>
                <a:spcPct val="200000"/>
              </a:lnSpc>
            </a:pPr>
            <a:r>
              <a:rPr lang="en-US" b="1"/>
              <a:t>Module 2</a:t>
            </a:r>
            <a:r>
              <a:rPr lang="en-US"/>
              <a:t>: Hoe </a:t>
            </a:r>
            <a:r>
              <a:rPr lang="en-US" err="1"/>
              <a:t>handel</a:t>
            </a:r>
            <a:r>
              <a:rPr lang="en-US"/>
              <a:t> </a:t>
            </a:r>
            <a:r>
              <a:rPr lang="en-US" err="1"/>
              <a:t>ik</a:t>
            </a:r>
            <a:r>
              <a:rPr lang="en-US"/>
              <a:t> </a:t>
            </a:r>
            <a:r>
              <a:rPr lang="en-US" err="1"/>
              <a:t>wanneer</a:t>
            </a:r>
            <a:r>
              <a:rPr lang="en-US"/>
              <a:t> </a:t>
            </a:r>
            <a:r>
              <a:rPr lang="en-US" err="1"/>
              <a:t>een</a:t>
            </a:r>
            <a:r>
              <a:rPr lang="en-US"/>
              <a:t> </a:t>
            </a:r>
            <a:r>
              <a:rPr lang="en-US" err="1"/>
              <a:t>medewerker</a:t>
            </a:r>
            <a:r>
              <a:rPr lang="en-US"/>
              <a:t> </a:t>
            </a:r>
            <a:r>
              <a:rPr lang="en-US" err="1"/>
              <a:t>afwezig</a:t>
            </a:r>
            <a:r>
              <a:rPr lang="en-US"/>
              <a:t> is?</a:t>
            </a:r>
          </a:p>
          <a:p>
            <a:pPr>
              <a:lnSpc>
                <a:spcPct val="200000"/>
              </a:lnSpc>
            </a:pPr>
            <a:r>
              <a:rPr lang="en-US" b="1"/>
              <a:t>Module 3</a:t>
            </a:r>
            <a:r>
              <a:rPr lang="en-US"/>
              <a:t>: Hoe </a:t>
            </a:r>
            <a:r>
              <a:rPr lang="en-US" err="1"/>
              <a:t>begeleid</a:t>
            </a:r>
            <a:r>
              <a:rPr lang="en-US"/>
              <a:t> </a:t>
            </a:r>
            <a:r>
              <a:rPr lang="en-US" err="1"/>
              <a:t>ik</a:t>
            </a:r>
            <a:r>
              <a:rPr lang="en-US"/>
              <a:t> </a:t>
            </a:r>
            <a:r>
              <a:rPr lang="en-US" err="1"/>
              <a:t>een</a:t>
            </a:r>
            <a:r>
              <a:rPr lang="en-US"/>
              <a:t> </a:t>
            </a:r>
            <a:r>
              <a:rPr lang="en-US" err="1"/>
              <a:t>medewerker</a:t>
            </a:r>
            <a:r>
              <a:rPr lang="en-US"/>
              <a:t> </a:t>
            </a:r>
            <a:r>
              <a:rPr lang="en-US" err="1"/>
              <a:t>bij</a:t>
            </a:r>
            <a:r>
              <a:rPr lang="en-US"/>
              <a:t> re-</a:t>
            </a:r>
            <a:r>
              <a:rPr lang="en-US" err="1"/>
              <a:t>integratie</a:t>
            </a:r>
            <a:r>
              <a:rPr lang="en-US"/>
              <a:t>?</a:t>
            </a:r>
          </a:p>
        </p:txBody>
      </p:sp>
      <p:sp>
        <p:nvSpPr>
          <p:cNvPr id="5" name="Tekstvak 4">
            <a:extLst>
              <a:ext uri="{FF2B5EF4-FFF2-40B4-BE49-F238E27FC236}">
                <a16:creationId xmlns:a16="http://schemas.microsoft.com/office/drawing/2014/main" id="{436EA838-FC48-154E-DAAC-C7D832EA82D0}"/>
              </a:ext>
            </a:extLst>
          </p:cNvPr>
          <p:cNvSpPr txBox="1"/>
          <p:nvPr/>
        </p:nvSpPr>
        <p:spPr>
          <a:xfrm>
            <a:off x="1038854" y="4769466"/>
            <a:ext cx="2207885" cy="400110"/>
          </a:xfrm>
          <a:prstGeom prst="rect">
            <a:avLst/>
          </a:prstGeom>
          <a:noFill/>
        </p:spPr>
        <p:txBody>
          <a:bodyPr wrap="square" rtlCol="0">
            <a:spAutoFit/>
          </a:bodyPr>
          <a:lstStyle/>
          <a:p>
            <a:pPr algn="ctr"/>
            <a:r>
              <a:rPr lang="en-US" sz="2000" b="1" err="1">
                <a:solidFill>
                  <a:srgbClr val="8FCBCA"/>
                </a:solidFill>
              </a:rPr>
              <a:t>Leidinggevenden</a:t>
            </a:r>
            <a:endParaRPr lang="nl-BE" sz="2000" b="1">
              <a:solidFill>
                <a:srgbClr val="8FCBCA"/>
              </a:solidFill>
            </a:endParaRPr>
          </a:p>
        </p:txBody>
      </p:sp>
      <p:pic>
        <p:nvPicPr>
          <p:cNvPr id="9" name="Afbeelding 8">
            <a:extLst>
              <a:ext uri="{FF2B5EF4-FFF2-40B4-BE49-F238E27FC236}">
                <a16:creationId xmlns:a16="http://schemas.microsoft.com/office/drawing/2014/main" id="{C70AF574-DB12-F31D-C739-7F11070189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0715" y="2919605"/>
            <a:ext cx="1685369" cy="1616107"/>
          </a:xfrm>
          <a:prstGeom prst="rect">
            <a:avLst/>
          </a:prstGeom>
        </p:spPr>
      </p:pic>
      <p:pic>
        <p:nvPicPr>
          <p:cNvPr id="10" name="Graphic 9">
            <a:extLst>
              <a:ext uri="{FF2B5EF4-FFF2-40B4-BE49-F238E27FC236}">
                <a16:creationId xmlns:a16="http://schemas.microsoft.com/office/drawing/2014/main" id="{ED4541CA-84D9-BB87-677A-430AA5F051A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31071" y="588582"/>
            <a:ext cx="1731057" cy="788731"/>
          </a:xfrm>
          <a:prstGeom prst="rect">
            <a:avLst/>
          </a:prstGeom>
        </p:spPr>
      </p:pic>
    </p:spTree>
    <p:custDataLst>
      <p:tags r:id="rId1"/>
    </p:custDataLst>
    <p:extLst>
      <p:ext uri="{BB962C8B-B14F-4D97-AF65-F5344CB8AC3E}">
        <p14:creationId xmlns:p14="http://schemas.microsoft.com/office/powerpoint/2010/main" val="2042820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38B06-F879-4187-C773-7A9D7C695C28}"/>
            </a:ext>
          </a:extLst>
        </p:cNvPr>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02811703-CFFD-9B51-57F5-D882D1C4F6FB}"/>
              </a:ext>
            </a:extLst>
          </p:cNvPr>
          <p:cNvSpPr/>
          <p:nvPr/>
        </p:nvSpPr>
        <p:spPr>
          <a:xfrm>
            <a:off x="838200" y="1971304"/>
            <a:ext cx="3103179" cy="3693226"/>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echthoek: afgeronde hoeken 9">
            <a:extLst>
              <a:ext uri="{FF2B5EF4-FFF2-40B4-BE49-F238E27FC236}">
                <a16:creationId xmlns:a16="http://schemas.microsoft.com/office/drawing/2014/main" id="{DBC4636B-12B4-33DA-3E72-58D7E527F2DB}"/>
              </a:ext>
            </a:extLst>
          </p:cNvPr>
          <p:cNvSpPr/>
          <p:nvPr/>
        </p:nvSpPr>
        <p:spPr>
          <a:xfrm>
            <a:off x="3447392" y="1971304"/>
            <a:ext cx="9235455" cy="3693226"/>
          </a:xfrm>
          <a:prstGeom prst="roundRect">
            <a:avLst>
              <a:gd name="adj" fmla="val 8281"/>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B1F2E4F9-00EC-FC9A-D9B4-088247273175}"/>
              </a:ext>
            </a:extLst>
          </p:cNvPr>
          <p:cNvSpPr>
            <a:spLocks noGrp="1"/>
          </p:cNvSpPr>
          <p:nvPr>
            <p:ph type="title"/>
          </p:nvPr>
        </p:nvSpPr>
        <p:spPr/>
        <p:txBody>
          <a:bodyPr/>
          <a:lstStyle/>
          <a:p>
            <a:r>
              <a:rPr lang="en-US"/>
              <a:t>Het </a:t>
            </a:r>
            <a:r>
              <a:rPr lang="en-US" err="1"/>
              <a:t>leertraject</a:t>
            </a:r>
            <a:endParaRPr lang="nl-BE"/>
          </a:p>
        </p:txBody>
      </p:sp>
      <p:sp>
        <p:nvSpPr>
          <p:cNvPr id="5" name="Tekstvak 4">
            <a:extLst>
              <a:ext uri="{FF2B5EF4-FFF2-40B4-BE49-F238E27FC236}">
                <a16:creationId xmlns:a16="http://schemas.microsoft.com/office/drawing/2014/main" id="{B5C7F54A-283F-5062-6AF3-DAAD8957CC80}"/>
              </a:ext>
            </a:extLst>
          </p:cNvPr>
          <p:cNvSpPr txBox="1"/>
          <p:nvPr/>
        </p:nvSpPr>
        <p:spPr>
          <a:xfrm>
            <a:off x="3867150" y="3387382"/>
            <a:ext cx="7029450" cy="568745"/>
          </a:xfrm>
          <a:prstGeom prst="rect">
            <a:avLst/>
          </a:prstGeom>
          <a:noFill/>
        </p:spPr>
        <p:txBody>
          <a:bodyPr wrap="square" rtlCol="0">
            <a:spAutoFit/>
          </a:bodyPr>
          <a:lstStyle/>
          <a:p>
            <a:pPr>
              <a:lnSpc>
                <a:spcPct val="200000"/>
              </a:lnSpc>
            </a:pPr>
            <a:r>
              <a:rPr lang="en-US" b="1"/>
              <a:t>Module 1</a:t>
            </a:r>
            <a:r>
              <a:rPr lang="en-US"/>
              <a:t>: Hoe ga ik als teamlid om met de burn-out van een collega?</a:t>
            </a:r>
          </a:p>
        </p:txBody>
      </p:sp>
      <p:sp>
        <p:nvSpPr>
          <p:cNvPr id="8" name="Tekstvak 7">
            <a:extLst>
              <a:ext uri="{FF2B5EF4-FFF2-40B4-BE49-F238E27FC236}">
                <a16:creationId xmlns:a16="http://schemas.microsoft.com/office/drawing/2014/main" id="{2AA3394E-DC16-0A96-1882-EFEBE706C4C4}"/>
              </a:ext>
            </a:extLst>
          </p:cNvPr>
          <p:cNvSpPr txBox="1"/>
          <p:nvPr/>
        </p:nvSpPr>
        <p:spPr>
          <a:xfrm>
            <a:off x="1062487" y="4769466"/>
            <a:ext cx="1798983" cy="400110"/>
          </a:xfrm>
          <a:prstGeom prst="rect">
            <a:avLst/>
          </a:prstGeom>
          <a:noFill/>
        </p:spPr>
        <p:txBody>
          <a:bodyPr wrap="square" rtlCol="0">
            <a:spAutoFit/>
          </a:bodyPr>
          <a:lstStyle/>
          <a:p>
            <a:pPr algn="ctr"/>
            <a:r>
              <a:rPr lang="en-US" sz="2000" b="1">
                <a:solidFill>
                  <a:schemeClr val="accent2"/>
                </a:solidFill>
              </a:rPr>
              <a:t>Teams</a:t>
            </a:r>
            <a:endParaRPr lang="nl-BE" sz="2000" b="1">
              <a:solidFill>
                <a:schemeClr val="accent2"/>
              </a:solidFill>
            </a:endParaRPr>
          </a:p>
        </p:txBody>
      </p:sp>
      <p:pic>
        <p:nvPicPr>
          <p:cNvPr id="9" name="Graphic 8">
            <a:extLst>
              <a:ext uri="{FF2B5EF4-FFF2-40B4-BE49-F238E27FC236}">
                <a16:creationId xmlns:a16="http://schemas.microsoft.com/office/drawing/2014/main" id="{D5CBEBA4-D821-9CE5-A39C-98276EBB7C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6057" y="2653839"/>
            <a:ext cx="2008125" cy="1835011"/>
          </a:xfrm>
          <a:prstGeom prst="rect">
            <a:avLst/>
          </a:prstGeom>
        </p:spPr>
      </p:pic>
      <p:pic>
        <p:nvPicPr>
          <p:cNvPr id="11" name="Graphic 10">
            <a:extLst>
              <a:ext uri="{FF2B5EF4-FFF2-40B4-BE49-F238E27FC236}">
                <a16:creationId xmlns:a16="http://schemas.microsoft.com/office/drawing/2014/main" id="{CCE4E48A-A9DA-41D4-810A-62E81E38F5F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31071" y="588582"/>
            <a:ext cx="1731057" cy="788731"/>
          </a:xfrm>
          <a:prstGeom prst="rect">
            <a:avLst/>
          </a:prstGeom>
        </p:spPr>
      </p:pic>
    </p:spTree>
    <p:custDataLst>
      <p:tags r:id="rId1"/>
    </p:custDataLst>
    <p:extLst>
      <p:ext uri="{BB962C8B-B14F-4D97-AF65-F5344CB8AC3E}">
        <p14:creationId xmlns:p14="http://schemas.microsoft.com/office/powerpoint/2010/main" val="1194082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DF0D9-7629-9629-9CE4-79D4A75F5378}"/>
            </a:ext>
          </a:extLst>
        </p:cNvPr>
        <p:cNvGrpSpPr/>
        <p:nvPr/>
      </p:nvGrpSpPr>
      <p:grpSpPr>
        <a:xfrm>
          <a:off x="0" y="0"/>
          <a:ext cx="0" cy="0"/>
          <a:chOff x="0" y="0"/>
          <a:chExt cx="0" cy="0"/>
        </a:xfrm>
      </p:grpSpPr>
      <p:sp>
        <p:nvSpPr>
          <p:cNvPr id="3" name="Rechthoek: afgeronde hoeken 2">
            <a:extLst>
              <a:ext uri="{FF2B5EF4-FFF2-40B4-BE49-F238E27FC236}">
                <a16:creationId xmlns:a16="http://schemas.microsoft.com/office/drawing/2014/main" id="{0EF4163A-6683-A381-8B6C-6F9D5627FA8F}"/>
              </a:ext>
            </a:extLst>
          </p:cNvPr>
          <p:cNvSpPr/>
          <p:nvPr/>
        </p:nvSpPr>
        <p:spPr>
          <a:xfrm>
            <a:off x="838200" y="1915214"/>
            <a:ext cx="3103179" cy="3693226"/>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echthoek: afgeronde hoeken 3">
            <a:extLst>
              <a:ext uri="{FF2B5EF4-FFF2-40B4-BE49-F238E27FC236}">
                <a16:creationId xmlns:a16="http://schemas.microsoft.com/office/drawing/2014/main" id="{19DDD95B-F277-7E9F-28F8-2BCE79EB0DE6}"/>
              </a:ext>
            </a:extLst>
          </p:cNvPr>
          <p:cNvSpPr/>
          <p:nvPr/>
        </p:nvSpPr>
        <p:spPr>
          <a:xfrm>
            <a:off x="3447392" y="1971304"/>
            <a:ext cx="9235455" cy="3693226"/>
          </a:xfrm>
          <a:prstGeom prst="roundRect">
            <a:avLst>
              <a:gd name="adj" fmla="val 8281"/>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0FCCD47-9CDF-8FC1-8830-409076ACF4EC}"/>
              </a:ext>
            </a:extLst>
          </p:cNvPr>
          <p:cNvSpPr>
            <a:spLocks noGrp="1"/>
          </p:cNvSpPr>
          <p:nvPr>
            <p:ph type="title"/>
          </p:nvPr>
        </p:nvSpPr>
        <p:spPr/>
        <p:txBody>
          <a:bodyPr/>
          <a:lstStyle/>
          <a:p>
            <a:r>
              <a:rPr lang="en-US"/>
              <a:t>Het </a:t>
            </a:r>
            <a:r>
              <a:rPr lang="en-US" err="1"/>
              <a:t>leertraject</a:t>
            </a:r>
            <a:endParaRPr lang="nl-BE"/>
          </a:p>
        </p:txBody>
      </p:sp>
      <p:sp>
        <p:nvSpPr>
          <p:cNvPr id="5" name="Tekstvak 4">
            <a:extLst>
              <a:ext uri="{FF2B5EF4-FFF2-40B4-BE49-F238E27FC236}">
                <a16:creationId xmlns:a16="http://schemas.microsoft.com/office/drawing/2014/main" id="{F5702A0A-4F9E-7D6A-0788-1BB45F195C79}"/>
              </a:ext>
            </a:extLst>
          </p:cNvPr>
          <p:cNvSpPr txBox="1"/>
          <p:nvPr/>
        </p:nvSpPr>
        <p:spPr>
          <a:xfrm>
            <a:off x="3867150" y="3387382"/>
            <a:ext cx="7029450" cy="568745"/>
          </a:xfrm>
          <a:prstGeom prst="rect">
            <a:avLst/>
          </a:prstGeom>
          <a:noFill/>
        </p:spPr>
        <p:txBody>
          <a:bodyPr wrap="square" rtlCol="0">
            <a:spAutoFit/>
          </a:bodyPr>
          <a:lstStyle/>
          <a:p>
            <a:pPr>
              <a:lnSpc>
                <a:spcPct val="200000"/>
              </a:lnSpc>
            </a:pPr>
            <a:r>
              <a:rPr lang="en-US" b="1"/>
              <a:t>Module 1</a:t>
            </a:r>
            <a:r>
              <a:rPr lang="en-US"/>
              <a:t>: Hoe </a:t>
            </a:r>
            <a:r>
              <a:rPr lang="en-US" err="1"/>
              <a:t>begeleid</a:t>
            </a:r>
            <a:r>
              <a:rPr lang="en-US"/>
              <a:t> </a:t>
            </a:r>
            <a:r>
              <a:rPr lang="en-US" err="1"/>
              <a:t>ik</a:t>
            </a:r>
            <a:r>
              <a:rPr lang="en-US"/>
              <a:t> </a:t>
            </a:r>
            <a:r>
              <a:rPr lang="en-US" err="1"/>
              <a:t>als</a:t>
            </a:r>
            <a:r>
              <a:rPr lang="en-US"/>
              <a:t> buddy </a:t>
            </a:r>
            <a:r>
              <a:rPr lang="en-US" err="1"/>
              <a:t>collega’s</a:t>
            </a:r>
            <a:r>
              <a:rPr lang="en-US"/>
              <a:t> met </a:t>
            </a:r>
            <a:r>
              <a:rPr lang="en-US" err="1"/>
              <a:t>een</a:t>
            </a:r>
            <a:r>
              <a:rPr lang="en-US"/>
              <a:t> burn-out?</a:t>
            </a:r>
          </a:p>
        </p:txBody>
      </p:sp>
      <p:pic>
        <p:nvPicPr>
          <p:cNvPr id="8" name="Afbeelding 7">
            <a:extLst>
              <a:ext uri="{FF2B5EF4-FFF2-40B4-BE49-F238E27FC236}">
                <a16:creationId xmlns:a16="http://schemas.microsoft.com/office/drawing/2014/main" id="{6B87195A-882E-E85E-0EF5-1694752EAA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3304" y="2637060"/>
            <a:ext cx="1798983" cy="1907880"/>
          </a:xfrm>
          <a:prstGeom prst="rect">
            <a:avLst/>
          </a:prstGeom>
        </p:spPr>
      </p:pic>
      <p:sp>
        <p:nvSpPr>
          <p:cNvPr id="9" name="Tekstvak 8">
            <a:extLst>
              <a:ext uri="{FF2B5EF4-FFF2-40B4-BE49-F238E27FC236}">
                <a16:creationId xmlns:a16="http://schemas.microsoft.com/office/drawing/2014/main" id="{39D5176D-35E7-8FBD-15C2-AD60B7E70EAF}"/>
              </a:ext>
            </a:extLst>
          </p:cNvPr>
          <p:cNvSpPr txBox="1"/>
          <p:nvPr/>
        </p:nvSpPr>
        <p:spPr>
          <a:xfrm>
            <a:off x="1243305" y="4769466"/>
            <a:ext cx="1798983" cy="400110"/>
          </a:xfrm>
          <a:prstGeom prst="rect">
            <a:avLst/>
          </a:prstGeom>
          <a:noFill/>
        </p:spPr>
        <p:txBody>
          <a:bodyPr wrap="square" rtlCol="0">
            <a:spAutoFit/>
          </a:bodyPr>
          <a:lstStyle/>
          <a:p>
            <a:pPr algn="ctr"/>
            <a:r>
              <a:rPr lang="en-US" sz="2000" b="1">
                <a:solidFill>
                  <a:srgbClr val="FFBF91"/>
                </a:solidFill>
              </a:rPr>
              <a:t>Buddy’s</a:t>
            </a:r>
            <a:endParaRPr lang="nl-BE" sz="2000" b="1">
              <a:solidFill>
                <a:srgbClr val="FFBF91"/>
              </a:solidFill>
            </a:endParaRPr>
          </a:p>
        </p:txBody>
      </p:sp>
      <p:pic>
        <p:nvPicPr>
          <p:cNvPr id="11" name="Graphic 10">
            <a:extLst>
              <a:ext uri="{FF2B5EF4-FFF2-40B4-BE49-F238E27FC236}">
                <a16:creationId xmlns:a16="http://schemas.microsoft.com/office/drawing/2014/main" id="{0E19BA29-A42C-3F98-4D2F-71BBBE7A74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31071" y="588582"/>
            <a:ext cx="1731057" cy="788731"/>
          </a:xfrm>
          <a:prstGeom prst="rect">
            <a:avLst/>
          </a:prstGeom>
        </p:spPr>
      </p:pic>
    </p:spTree>
    <p:custDataLst>
      <p:tags r:id="rId1"/>
    </p:custDataLst>
    <p:extLst>
      <p:ext uri="{BB962C8B-B14F-4D97-AF65-F5344CB8AC3E}">
        <p14:creationId xmlns:p14="http://schemas.microsoft.com/office/powerpoint/2010/main" val="811283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2D22B7C3-51C6-B5F9-D227-27563EC77922}"/>
              </a:ext>
            </a:extLst>
          </p:cNvPr>
          <p:cNvPicPr>
            <a:picLocks noChangeAspect="1"/>
          </p:cNvPicPr>
          <p:nvPr/>
        </p:nvPicPr>
        <p:blipFill>
          <a:blip r:embed="rId4"/>
          <a:stretch>
            <a:fillRect/>
          </a:stretch>
        </p:blipFill>
        <p:spPr>
          <a:xfrm>
            <a:off x="4620305" y="1690688"/>
            <a:ext cx="3420123" cy="1922846"/>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sp>
        <p:nvSpPr>
          <p:cNvPr id="4" name="Titel 1">
            <a:extLst>
              <a:ext uri="{FF2B5EF4-FFF2-40B4-BE49-F238E27FC236}">
                <a16:creationId xmlns:a16="http://schemas.microsoft.com/office/drawing/2014/main" id="{E09DEAE1-11B6-88EA-0D90-CB96578F2332}"/>
              </a:ext>
            </a:extLst>
          </p:cNvPr>
          <p:cNvSpPr>
            <a:spLocks noGrp="1"/>
          </p:cNvSpPr>
          <p:nvPr>
            <p:ph type="title"/>
          </p:nvPr>
        </p:nvSpPr>
        <p:spPr/>
        <p:txBody>
          <a:bodyPr/>
          <a:lstStyle/>
          <a:p>
            <a:r>
              <a:rPr lang="en-US" err="1"/>
              <a:t>Aanpak</a:t>
            </a:r>
            <a:endParaRPr lang="nl-BE"/>
          </a:p>
        </p:txBody>
      </p:sp>
      <p:pic>
        <p:nvPicPr>
          <p:cNvPr id="7" name="Afbeelding 6">
            <a:extLst>
              <a:ext uri="{FF2B5EF4-FFF2-40B4-BE49-F238E27FC236}">
                <a16:creationId xmlns:a16="http://schemas.microsoft.com/office/drawing/2014/main" id="{3A1B25D6-1767-AD6B-B954-7526DB9BEF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706" y="4127015"/>
            <a:ext cx="3428294" cy="1922846"/>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10" name="Afbeelding 9">
            <a:extLst>
              <a:ext uri="{FF2B5EF4-FFF2-40B4-BE49-F238E27FC236}">
                <a16:creationId xmlns:a16="http://schemas.microsoft.com/office/drawing/2014/main" id="{EE05774B-3B60-9AFD-DACA-24F391F5F839}"/>
              </a:ext>
            </a:extLst>
          </p:cNvPr>
          <p:cNvPicPr>
            <a:picLocks noChangeAspect="1"/>
          </p:cNvPicPr>
          <p:nvPr/>
        </p:nvPicPr>
        <p:blipFill>
          <a:blip r:embed="rId6"/>
          <a:stretch>
            <a:fillRect/>
          </a:stretch>
        </p:blipFill>
        <p:spPr>
          <a:xfrm>
            <a:off x="838200" y="1690689"/>
            <a:ext cx="3410596" cy="1922846"/>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11" name="Afbeelding 10">
            <a:extLst>
              <a:ext uri="{FF2B5EF4-FFF2-40B4-BE49-F238E27FC236}">
                <a16:creationId xmlns:a16="http://schemas.microsoft.com/office/drawing/2014/main" id="{FF46985C-B265-104A-E1A5-744B54533D84}"/>
              </a:ext>
            </a:extLst>
          </p:cNvPr>
          <p:cNvPicPr>
            <a:picLocks noChangeAspect="1"/>
          </p:cNvPicPr>
          <p:nvPr/>
        </p:nvPicPr>
        <p:blipFill>
          <a:blip r:embed="rId7"/>
          <a:srcRect t="614"/>
          <a:stretch>
            <a:fillRect/>
          </a:stretch>
        </p:blipFill>
        <p:spPr>
          <a:xfrm>
            <a:off x="8333882" y="1690688"/>
            <a:ext cx="3088445" cy="4359173"/>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spTree>
    <p:custDataLst>
      <p:tags r:id="rId1"/>
    </p:custDataLst>
    <p:extLst>
      <p:ext uri="{BB962C8B-B14F-4D97-AF65-F5344CB8AC3E}">
        <p14:creationId xmlns:p14="http://schemas.microsoft.com/office/powerpoint/2010/main" val="752602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683090-A6F8-9D2E-CB9A-BF70125DAE9C}"/>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81216984-621F-B05D-8B7C-63428545E4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6866" y="726384"/>
            <a:ext cx="9158267" cy="6022630"/>
          </a:xfrm>
          <a:prstGeom prst="rect">
            <a:avLst/>
          </a:prstGeom>
        </p:spPr>
      </p:pic>
      <p:pic>
        <p:nvPicPr>
          <p:cNvPr id="5" name="Afbeelding 4">
            <a:extLst>
              <a:ext uri="{FF2B5EF4-FFF2-40B4-BE49-F238E27FC236}">
                <a16:creationId xmlns:a16="http://schemas.microsoft.com/office/drawing/2014/main" id="{F95A459A-473C-8023-6342-73033DE79E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99114" y="1569170"/>
            <a:ext cx="662880" cy="654594"/>
          </a:xfrm>
          <a:prstGeom prst="rect">
            <a:avLst/>
          </a:prstGeom>
        </p:spPr>
      </p:pic>
      <p:sp>
        <p:nvSpPr>
          <p:cNvPr id="3" name="Tijdelijke aanduiding voor inhoud 2">
            <a:extLst>
              <a:ext uri="{FF2B5EF4-FFF2-40B4-BE49-F238E27FC236}">
                <a16:creationId xmlns:a16="http://schemas.microsoft.com/office/drawing/2014/main" id="{5DCC76DC-B42D-176B-ADFA-75D9C0F3CD7F}"/>
              </a:ext>
            </a:extLst>
          </p:cNvPr>
          <p:cNvSpPr>
            <a:spLocks noGrp="1"/>
          </p:cNvSpPr>
          <p:nvPr>
            <p:ph idx="1"/>
          </p:nvPr>
        </p:nvSpPr>
        <p:spPr>
          <a:xfrm>
            <a:off x="3379075" y="1980463"/>
            <a:ext cx="5433849" cy="2696639"/>
          </a:xfrm>
        </p:spPr>
        <p:txBody>
          <a:bodyPr vert="horz" lIns="91440" tIns="45720" rIns="91440" bIns="45720" rtlCol="0" anchor="t">
            <a:noAutofit/>
          </a:bodyPr>
          <a:lstStyle/>
          <a:p>
            <a:pPr marL="0" indent="0" algn="ctr">
              <a:lnSpc>
                <a:spcPct val="150000"/>
              </a:lnSpc>
              <a:buNone/>
            </a:pPr>
            <a:r>
              <a:rPr lang="en-US"/>
              <a:t>Wat </a:t>
            </a:r>
            <a:r>
              <a:rPr lang="en-US" err="1"/>
              <a:t>zijn</a:t>
            </a:r>
            <a:r>
              <a:rPr lang="en-US"/>
              <a:t> </a:t>
            </a:r>
            <a:r>
              <a:rPr lang="en-US" err="1"/>
              <a:t>redenen</a:t>
            </a:r>
            <a:r>
              <a:rPr lang="en-US"/>
              <a:t>/bezorgdheden die </a:t>
            </a:r>
            <a:r>
              <a:rPr lang="en-US" err="1"/>
              <a:t>ervoor</a:t>
            </a:r>
            <a:r>
              <a:rPr lang="en-US"/>
              <a:t> </a:t>
            </a:r>
            <a:r>
              <a:rPr lang="en-US" err="1"/>
              <a:t>zouden</a:t>
            </a:r>
            <a:r>
              <a:rPr lang="en-US"/>
              <a:t> </a:t>
            </a:r>
            <a:r>
              <a:rPr lang="en-US" err="1"/>
              <a:t>zorgen</a:t>
            </a:r>
            <a:r>
              <a:rPr lang="en-US"/>
              <a:t> </a:t>
            </a:r>
            <a:r>
              <a:rPr lang="en-US" err="1"/>
              <a:t>dat</a:t>
            </a:r>
            <a:r>
              <a:rPr lang="en-US"/>
              <a:t> je het </a:t>
            </a:r>
            <a:r>
              <a:rPr lang="en-US" b="1" err="1"/>
              <a:t>leertraject</a:t>
            </a:r>
            <a:r>
              <a:rPr lang="en-US" b="1"/>
              <a:t> </a:t>
            </a:r>
            <a:r>
              <a:rPr lang="en-US" b="1" err="1"/>
              <a:t>niet</a:t>
            </a:r>
            <a:r>
              <a:rPr lang="en-US" b="1"/>
              <a:t> </a:t>
            </a:r>
            <a:r>
              <a:rPr lang="en-US" b="1" err="1"/>
              <a:t>zou</a:t>
            </a:r>
            <a:r>
              <a:rPr lang="en-US" b="1"/>
              <a:t> </a:t>
            </a:r>
            <a:r>
              <a:rPr lang="en-US" b="1" err="1"/>
              <a:t>opstarten</a:t>
            </a:r>
            <a:r>
              <a:rPr lang="en-US" b="1"/>
              <a:t> </a:t>
            </a:r>
            <a:r>
              <a:rPr lang="en-US"/>
              <a:t>in </a:t>
            </a:r>
            <a:r>
              <a:rPr lang="en-US" err="1"/>
              <a:t>jouw</a:t>
            </a:r>
            <a:r>
              <a:rPr lang="en-US"/>
              <a:t> team?</a:t>
            </a:r>
          </a:p>
        </p:txBody>
      </p:sp>
    </p:spTree>
    <p:custDataLst>
      <p:tags r:id="rId1"/>
    </p:custDataLst>
    <p:extLst>
      <p:ext uri="{BB962C8B-B14F-4D97-AF65-F5344CB8AC3E}">
        <p14:creationId xmlns:p14="http://schemas.microsoft.com/office/powerpoint/2010/main" val="40079498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6950BFC3-D8DA-4A85-94F7-54DA5524770B}">
      <p188:commentRel xmlns:p188="http://schemas.microsoft.com/office/powerpoint/2018/8/main" r:id="rId4"/>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A77E00-6080-996F-3E1E-1D00A411AFB6}"/>
              </a:ext>
            </a:extLst>
          </p:cNvPr>
          <p:cNvSpPr>
            <a:spLocks noGrp="1"/>
          </p:cNvSpPr>
          <p:nvPr>
            <p:ph type="title"/>
          </p:nvPr>
        </p:nvSpPr>
        <p:spPr/>
        <p:txBody>
          <a:bodyPr/>
          <a:lstStyle/>
          <a:p>
            <a:r>
              <a:rPr lang="en-US"/>
              <a:t>De planning</a:t>
            </a:r>
            <a:endParaRPr lang="nl-BE"/>
          </a:p>
        </p:txBody>
      </p:sp>
      <p:sp>
        <p:nvSpPr>
          <p:cNvPr id="10" name="Vrije vorm: vorm 9">
            <a:extLst>
              <a:ext uri="{FF2B5EF4-FFF2-40B4-BE49-F238E27FC236}">
                <a16:creationId xmlns:a16="http://schemas.microsoft.com/office/drawing/2014/main" id="{39B70088-9C64-C5A4-2E7F-B59240A6BA7D}"/>
              </a:ext>
            </a:extLst>
          </p:cNvPr>
          <p:cNvSpPr/>
          <p:nvPr/>
        </p:nvSpPr>
        <p:spPr>
          <a:xfrm>
            <a:off x="0" y="3155399"/>
            <a:ext cx="10985500" cy="1234670"/>
          </a:xfrm>
          <a:custGeom>
            <a:avLst/>
            <a:gdLst>
              <a:gd name="csX0" fmla="*/ 0 w 10985500"/>
              <a:gd name="csY0" fmla="*/ 1234670 h 1234670"/>
              <a:gd name="csX1" fmla="*/ 1657541 w 10985500"/>
              <a:gd name="csY1" fmla="*/ 2770 h 1234670"/>
              <a:gd name="csX2" fmla="*/ 3349377 w 10985500"/>
              <a:gd name="csY2" fmla="*/ 904470 h 1234670"/>
              <a:gd name="csX3" fmla="*/ 4961193 w 10985500"/>
              <a:gd name="csY3" fmla="*/ 1056870 h 1234670"/>
              <a:gd name="csX4" fmla="*/ 6492990 w 10985500"/>
              <a:gd name="csY4" fmla="*/ 599670 h 1234670"/>
              <a:gd name="csX5" fmla="*/ 7567534 w 10985500"/>
              <a:gd name="csY5" fmla="*/ 320270 h 1234670"/>
              <a:gd name="csX6" fmla="*/ 9145057 w 10985500"/>
              <a:gd name="csY6" fmla="*/ 891770 h 1234670"/>
              <a:gd name="csX7" fmla="*/ 10985500 w 10985500"/>
              <a:gd name="csY7" fmla="*/ 701270 h 1234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985500" h="1234670" extrusionOk="0">
                <a:moveTo>
                  <a:pt x="0" y="1234670"/>
                </a:moveTo>
                <a:cubicBezTo>
                  <a:pt x="544467" y="536732"/>
                  <a:pt x="1086798" y="29167"/>
                  <a:pt x="1657541" y="2770"/>
                </a:cubicBezTo>
                <a:cubicBezTo>
                  <a:pt x="2141987" y="-78982"/>
                  <a:pt x="2897529" y="764112"/>
                  <a:pt x="3349377" y="904470"/>
                </a:cubicBezTo>
                <a:cubicBezTo>
                  <a:pt x="3912747" y="1128122"/>
                  <a:pt x="4399730" y="1059538"/>
                  <a:pt x="4961193" y="1056870"/>
                </a:cubicBezTo>
                <a:cubicBezTo>
                  <a:pt x="5485127" y="1006070"/>
                  <a:pt x="6492990" y="599670"/>
                  <a:pt x="6492990" y="599670"/>
                </a:cubicBezTo>
                <a:cubicBezTo>
                  <a:pt x="6977281" y="459709"/>
                  <a:pt x="7140415" y="300192"/>
                  <a:pt x="7567534" y="320270"/>
                </a:cubicBezTo>
                <a:cubicBezTo>
                  <a:pt x="7990320" y="384798"/>
                  <a:pt x="8573143" y="843967"/>
                  <a:pt x="9145057" y="891770"/>
                </a:cubicBezTo>
                <a:cubicBezTo>
                  <a:pt x="9763131" y="958545"/>
                  <a:pt x="10326972" y="830872"/>
                  <a:pt x="10985500" y="701270"/>
                </a:cubicBezTo>
              </a:path>
            </a:pathLst>
          </a:custGeom>
          <a:noFill/>
          <a:ln w="38100" cap="rnd">
            <a:solidFill>
              <a:schemeClr val="tx1"/>
            </a:solidFill>
            <a:prstDash val="dash"/>
            <a:extLst>
              <a:ext uri="{C807C97D-BFC1-408E-A445-0C87EB9F89A2}">
                <ask:lineSketchStyleProps xmlns:ask="http://schemas.microsoft.com/office/drawing/2018/sketchyshapes" sd="823318213">
                  <a:custGeom>
                    <a:avLst/>
                    <a:gdLst>
                      <a:gd name="csX0" fmla="*/ 0 w 12204700"/>
                      <a:gd name="csY0" fmla="*/ 1234670 h 1234670"/>
                      <a:gd name="csX1" fmla="*/ 1841500 w 12204700"/>
                      <a:gd name="csY1" fmla="*/ 2770 h 1234670"/>
                      <a:gd name="csX2" fmla="*/ 3721100 w 12204700"/>
                      <a:gd name="csY2" fmla="*/ 904470 h 1234670"/>
                      <a:gd name="csX3" fmla="*/ 5511800 w 12204700"/>
                      <a:gd name="csY3" fmla="*/ 1056870 h 1234670"/>
                      <a:gd name="csX4" fmla="*/ 7213600 w 12204700"/>
                      <a:gd name="csY4" fmla="*/ 599670 h 1234670"/>
                      <a:gd name="csX5" fmla="*/ 8407400 w 12204700"/>
                      <a:gd name="csY5" fmla="*/ 320270 h 1234670"/>
                      <a:gd name="csX6" fmla="*/ 10160000 w 12204700"/>
                      <a:gd name="csY6" fmla="*/ 891770 h 1234670"/>
                      <a:gd name="csX7" fmla="*/ 12204700 w 12204700"/>
                      <a:gd name="csY7" fmla="*/ 701270 h 12346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204700" h="1234670">
                        <a:moveTo>
                          <a:pt x="0" y="1234670"/>
                        </a:moveTo>
                        <a:cubicBezTo>
                          <a:pt x="610658" y="646236"/>
                          <a:pt x="1221317" y="57803"/>
                          <a:pt x="1841500" y="2770"/>
                        </a:cubicBezTo>
                        <a:cubicBezTo>
                          <a:pt x="2461683" y="-52263"/>
                          <a:pt x="3109383" y="728787"/>
                          <a:pt x="3721100" y="904470"/>
                        </a:cubicBezTo>
                        <a:cubicBezTo>
                          <a:pt x="4332817" y="1080153"/>
                          <a:pt x="4929717" y="1107670"/>
                          <a:pt x="5511800" y="1056870"/>
                        </a:cubicBezTo>
                        <a:cubicBezTo>
                          <a:pt x="6093883" y="1006070"/>
                          <a:pt x="7213600" y="599670"/>
                          <a:pt x="7213600" y="599670"/>
                        </a:cubicBezTo>
                        <a:cubicBezTo>
                          <a:pt x="7696200" y="476903"/>
                          <a:pt x="7916333" y="271587"/>
                          <a:pt x="8407400" y="320270"/>
                        </a:cubicBezTo>
                        <a:cubicBezTo>
                          <a:pt x="8898467" y="368953"/>
                          <a:pt x="9527117" y="828270"/>
                          <a:pt x="10160000" y="891770"/>
                        </a:cubicBezTo>
                        <a:cubicBezTo>
                          <a:pt x="10792883" y="955270"/>
                          <a:pt x="11498791" y="828270"/>
                          <a:pt x="12204700" y="701270"/>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hthoek: afgeronde hoeken 10">
            <a:extLst>
              <a:ext uri="{FF2B5EF4-FFF2-40B4-BE49-F238E27FC236}">
                <a16:creationId xmlns:a16="http://schemas.microsoft.com/office/drawing/2014/main" id="{998461D2-693E-CF54-CE4F-F48ABADDC779}"/>
              </a:ext>
            </a:extLst>
          </p:cNvPr>
          <p:cNvSpPr/>
          <p:nvPr/>
        </p:nvSpPr>
        <p:spPr>
          <a:xfrm>
            <a:off x="1206500" y="2298149"/>
            <a:ext cx="1765300" cy="1474585"/>
          </a:xfrm>
          <a:prstGeom prst="round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Module 1 </a:t>
            </a:r>
            <a:r>
              <a:rPr lang="en-US" err="1">
                <a:solidFill>
                  <a:schemeClr val="tx1"/>
                </a:solidFill>
              </a:rPr>
              <a:t>doorlopen</a:t>
            </a:r>
            <a:endParaRPr lang="nl-BE">
              <a:solidFill>
                <a:schemeClr val="tx1"/>
              </a:solidFill>
            </a:endParaRPr>
          </a:p>
        </p:txBody>
      </p:sp>
      <p:sp>
        <p:nvSpPr>
          <p:cNvPr id="13" name="Rechthoek: afgeronde hoeken 12">
            <a:extLst>
              <a:ext uri="{FF2B5EF4-FFF2-40B4-BE49-F238E27FC236}">
                <a16:creationId xmlns:a16="http://schemas.microsoft.com/office/drawing/2014/main" id="{FD6D18FC-5DAE-6500-3E2E-81A13115D5D2}"/>
              </a:ext>
            </a:extLst>
          </p:cNvPr>
          <p:cNvSpPr/>
          <p:nvPr/>
        </p:nvSpPr>
        <p:spPr>
          <a:xfrm>
            <a:off x="3543300" y="3553293"/>
            <a:ext cx="1765300" cy="1474585"/>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err="1">
                <a:solidFill>
                  <a:schemeClr val="tx1"/>
                </a:solidFill>
              </a:rPr>
              <a:t>Reflectie</a:t>
            </a:r>
            <a:r>
              <a:rPr lang="en-US">
                <a:solidFill>
                  <a:schemeClr val="tx1"/>
                </a:solidFill>
              </a:rPr>
              <a:t> </a:t>
            </a:r>
            <a:r>
              <a:rPr lang="en-US" err="1">
                <a:solidFill>
                  <a:schemeClr val="tx1"/>
                </a:solidFill>
              </a:rPr>
              <a:t>en</a:t>
            </a:r>
            <a:r>
              <a:rPr lang="en-US">
                <a:solidFill>
                  <a:schemeClr val="tx1"/>
                </a:solidFill>
              </a:rPr>
              <a:t> </a:t>
            </a:r>
            <a:r>
              <a:rPr lang="en-US" err="1">
                <a:solidFill>
                  <a:schemeClr val="tx1"/>
                </a:solidFill>
              </a:rPr>
              <a:t>toepassing</a:t>
            </a:r>
            <a:endParaRPr lang="nl-BE">
              <a:solidFill>
                <a:schemeClr val="tx1"/>
              </a:solidFill>
            </a:endParaRPr>
          </a:p>
        </p:txBody>
      </p:sp>
      <p:sp>
        <p:nvSpPr>
          <p:cNvPr id="14" name="Rechthoek: afgeronde hoeken 13">
            <a:extLst>
              <a:ext uri="{FF2B5EF4-FFF2-40B4-BE49-F238E27FC236}">
                <a16:creationId xmlns:a16="http://schemas.microsoft.com/office/drawing/2014/main" id="{E1AF6D1E-1D39-8B80-9E89-473B94C91CC2}"/>
              </a:ext>
            </a:extLst>
          </p:cNvPr>
          <p:cNvSpPr/>
          <p:nvPr/>
        </p:nvSpPr>
        <p:spPr>
          <a:xfrm>
            <a:off x="6515100" y="2298148"/>
            <a:ext cx="1765300" cy="1474585"/>
          </a:xfrm>
          <a:prstGeom prst="round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Module 2 </a:t>
            </a:r>
            <a:r>
              <a:rPr lang="en-US" err="1">
                <a:solidFill>
                  <a:schemeClr val="tx1"/>
                </a:solidFill>
              </a:rPr>
              <a:t>doorlopen</a:t>
            </a:r>
            <a:endParaRPr lang="nl-BE">
              <a:solidFill>
                <a:schemeClr val="tx1"/>
              </a:solidFill>
            </a:endParaRPr>
          </a:p>
        </p:txBody>
      </p:sp>
      <p:sp>
        <p:nvSpPr>
          <p:cNvPr id="9" name="Rechthoek: afgeronde hoeken 8">
            <a:extLst>
              <a:ext uri="{FF2B5EF4-FFF2-40B4-BE49-F238E27FC236}">
                <a16:creationId xmlns:a16="http://schemas.microsoft.com/office/drawing/2014/main" id="{56D63839-6604-34AD-09F5-107666A85AB2}"/>
              </a:ext>
            </a:extLst>
          </p:cNvPr>
          <p:cNvSpPr/>
          <p:nvPr/>
        </p:nvSpPr>
        <p:spPr>
          <a:xfrm>
            <a:off x="9220200" y="3652776"/>
            <a:ext cx="1765300" cy="1474585"/>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err="1">
                <a:solidFill>
                  <a:schemeClr val="tx1"/>
                </a:solidFill>
              </a:rPr>
              <a:t>Reflectie</a:t>
            </a:r>
            <a:r>
              <a:rPr lang="en-US">
                <a:solidFill>
                  <a:schemeClr val="tx1"/>
                </a:solidFill>
              </a:rPr>
              <a:t> </a:t>
            </a:r>
            <a:r>
              <a:rPr lang="en-US" err="1">
                <a:solidFill>
                  <a:schemeClr val="tx1"/>
                </a:solidFill>
              </a:rPr>
              <a:t>en</a:t>
            </a:r>
            <a:r>
              <a:rPr lang="en-US">
                <a:solidFill>
                  <a:schemeClr val="tx1"/>
                </a:solidFill>
              </a:rPr>
              <a:t> </a:t>
            </a:r>
            <a:r>
              <a:rPr lang="en-US" err="1">
                <a:solidFill>
                  <a:schemeClr val="tx1"/>
                </a:solidFill>
              </a:rPr>
              <a:t>toepassing</a:t>
            </a:r>
            <a:endParaRPr lang="nl-BE">
              <a:solidFill>
                <a:schemeClr val="tx1"/>
              </a:solidFill>
            </a:endParaRPr>
          </a:p>
        </p:txBody>
      </p:sp>
      <p:sp>
        <p:nvSpPr>
          <p:cNvPr id="12" name="Tekstvak 11">
            <a:extLst>
              <a:ext uri="{FF2B5EF4-FFF2-40B4-BE49-F238E27FC236}">
                <a16:creationId xmlns:a16="http://schemas.microsoft.com/office/drawing/2014/main" id="{F70F1122-5342-85A5-F0CB-C246F30DBB7F}"/>
              </a:ext>
            </a:extLst>
          </p:cNvPr>
          <p:cNvSpPr txBox="1"/>
          <p:nvPr/>
        </p:nvSpPr>
        <p:spPr>
          <a:xfrm>
            <a:off x="10491883" y="4154975"/>
            <a:ext cx="1539240" cy="369332"/>
          </a:xfrm>
          <a:prstGeom prst="rect">
            <a:avLst/>
          </a:prstGeom>
          <a:noFill/>
        </p:spPr>
        <p:txBody>
          <a:bodyPr wrap="square" rtlCol="0">
            <a:spAutoFit/>
          </a:bodyPr>
          <a:lstStyle/>
          <a:p>
            <a:pPr algn="ctr"/>
            <a:r>
              <a:rPr lang="en-US" b="1"/>
              <a:t>…</a:t>
            </a:r>
            <a:endParaRPr lang="nl-BE" b="1"/>
          </a:p>
        </p:txBody>
      </p:sp>
    </p:spTree>
    <p:custDataLst>
      <p:tags r:id="rId1"/>
    </p:custDataLst>
    <p:extLst>
      <p:ext uri="{BB962C8B-B14F-4D97-AF65-F5344CB8AC3E}">
        <p14:creationId xmlns:p14="http://schemas.microsoft.com/office/powerpoint/2010/main" val="3322015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32860-A096-77CA-3D1E-F600B8C5E3FC}"/>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29BF8D9E-B716-BB10-BA80-5EB20B4335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6866" y="726384"/>
            <a:ext cx="9158267" cy="6022630"/>
          </a:xfrm>
          <a:prstGeom prst="rect">
            <a:avLst/>
          </a:prstGeom>
        </p:spPr>
      </p:pic>
      <p:pic>
        <p:nvPicPr>
          <p:cNvPr id="5" name="Afbeelding 4">
            <a:extLst>
              <a:ext uri="{FF2B5EF4-FFF2-40B4-BE49-F238E27FC236}">
                <a16:creationId xmlns:a16="http://schemas.microsoft.com/office/drawing/2014/main" id="{535D1BE7-8B36-FE3A-A02C-F715C65E72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9114" y="1569170"/>
            <a:ext cx="662880" cy="654594"/>
          </a:xfrm>
          <a:prstGeom prst="rect">
            <a:avLst/>
          </a:prstGeom>
        </p:spPr>
      </p:pic>
      <p:sp>
        <p:nvSpPr>
          <p:cNvPr id="3" name="Tijdelijke aanduiding voor inhoud 2">
            <a:extLst>
              <a:ext uri="{FF2B5EF4-FFF2-40B4-BE49-F238E27FC236}">
                <a16:creationId xmlns:a16="http://schemas.microsoft.com/office/drawing/2014/main" id="{EA54F01A-C46A-70BB-B492-3C8DDB55C38B}"/>
              </a:ext>
            </a:extLst>
          </p:cNvPr>
          <p:cNvSpPr>
            <a:spLocks noGrp="1"/>
          </p:cNvSpPr>
          <p:nvPr>
            <p:ph idx="1"/>
          </p:nvPr>
        </p:nvSpPr>
        <p:spPr>
          <a:xfrm>
            <a:off x="4047870" y="2366194"/>
            <a:ext cx="4096257" cy="2125611"/>
          </a:xfrm>
        </p:spPr>
        <p:txBody>
          <a:bodyPr vert="horz" lIns="91440" tIns="45720" rIns="91440" bIns="45720" rtlCol="0" anchor="t">
            <a:noAutofit/>
          </a:bodyPr>
          <a:lstStyle/>
          <a:p>
            <a:pPr marL="0" indent="0" algn="ctr">
              <a:lnSpc>
                <a:spcPct val="150000"/>
              </a:lnSpc>
              <a:buNone/>
            </a:pPr>
            <a:r>
              <a:rPr lang="en-US"/>
              <a:t>Wat </a:t>
            </a:r>
            <a:r>
              <a:rPr lang="en-US" err="1"/>
              <a:t>zijn</a:t>
            </a:r>
            <a:r>
              <a:rPr lang="en-US"/>
              <a:t> </a:t>
            </a:r>
            <a:r>
              <a:rPr lang="en-US" err="1"/>
              <a:t>redenen</a:t>
            </a:r>
            <a:r>
              <a:rPr lang="en-US"/>
              <a:t> </a:t>
            </a:r>
            <a:r>
              <a:rPr lang="en-US" err="1"/>
              <a:t>voor</a:t>
            </a:r>
            <a:r>
              <a:rPr lang="en-US"/>
              <a:t> </a:t>
            </a:r>
            <a:r>
              <a:rPr lang="en-US" err="1"/>
              <a:t>jou</a:t>
            </a:r>
            <a:r>
              <a:rPr lang="en-US"/>
              <a:t> om het </a:t>
            </a:r>
            <a:r>
              <a:rPr lang="en-US" b="1" err="1"/>
              <a:t>leertraject</a:t>
            </a:r>
            <a:r>
              <a:rPr lang="en-US" b="1"/>
              <a:t> </a:t>
            </a:r>
            <a:r>
              <a:rPr lang="en-US" b="1" err="1"/>
              <a:t>wel</a:t>
            </a:r>
            <a:r>
              <a:rPr lang="en-US" b="1"/>
              <a:t> </a:t>
            </a:r>
            <a:r>
              <a:rPr lang="en-US" b="1" err="1"/>
              <a:t>te</a:t>
            </a:r>
            <a:r>
              <a:rPr lang="en-US" b="1"/>
              <a:t> </a:t>
            </a:r>
            <a:r>
              <a:rPr lang="en-US" b="1" err="1"/>
              <a:t>volgen</a:t>
            </a:r>
            <a:r>
              <a:rPr lang="en-US"/>
              <a:t>?</a:t>
            </a:r>
          </a:p>
        </p:txBody>
      </p:sp>
    </p:spTree>
    <p:custDataLst>
      <p:tags r:id="rId1"/>
    </p:custDataLst>
    <p:extLst>
      <p:ext uri="{BB962C8B-B14F-4D97-AF65-F5344CB8AC3E}">
        <p14:creationId xmlns:p14="http://schemas.microsoft.com/office/powerpoint/2010/main" val="34561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hoek: afgeronde hoeken 10">
            <a:extLst>
              <a:ext uri="{FF2B5EF4-FFF2-40B4-BE49-F238E27FC236}">
                <a16:creationId xmlns:a16="http://schemas.microsoft.com/office/drawing/2014/main" id="{669C41BA-9D4E-73BC-E77D-F5E1AD3A0B47}"/>
              </a:ext>
            </a:extLst>
          </p:cNvPr>
          <p:cNvSpPr/>
          <p:nvPr/>
        </p:nvSpPr>
        <p:spPr>
          <a:xfrm>
            <a:off x="737839" y="2582796"/>
            <a:ext cx="2371145" cy="3103193"/>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hthoek: afgeronde hoeken 12">
            <a:extLst>
              <a:ext uri="{FF2B5EF4-FFF2-40B4-BE49-F238E27FC236}">
                <a16:creationId xmlns:a16="http://schemas.microsoft.com/office/drawing/2014/main" id="{DCC2EA8D-DD19-800E-CDD3-063350040DB8}"/>
              </a:ext>
            </a:extLst>
          </p:cNvPr>
          <p:cNvSpPr/>
          <p:nvPr/>
        </p:nvSpPr>
        <p:spPr>
          <a:xfrm>
            <a:off x="3354619" y="2582796"/>
            <a:ext cx="2371145" cy="3103193"/>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Rechthoek: afgeronde hoeken 13">
            <a:extLst>
              <a:ext uri="{FF2B5EF4-FFF2-40B4-BE49-F238E27FC236}">
                <a16:creationId xmlns:a16="http://schemas.microsoft.com/office/drawing/2014/main" id="{BB3C9441-D821-904F-15DE-7BAE459CD196}"/>
              </a:ext>
            </a:extLst>
          </p:cNvPr>
          <p:cNvSpPr/>
          <p:nvPr/>
        </p:nvSpPr>
        <p:spPr>
          <a:xfrm>
            <a:off x="5971399" y="2582796"/>
            <a:ext cx="2371145" cy="3103193"/>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Rechthoek: afgeronde hoeken 14">
            <a:extLst>
              <a:ext uri="{FF2B5EF4-FFF2-40B4-BE49-F238E27FC236}">
                <a16:creationId xmlns:a16="http://schemas.microsoft.com/office/drawing/2014/main" id="{6D5AF3B2-1A6C-60E3-0BF2-73BA854A22A8}"/>
              </a:ext>
            </a:extLst>
          </p:cNvPr>
          <p:cNvSpPr/>
          <p:nvPr/>
        </p:nvSpPr>
        <p:spPr>
          <a:xfrm>
            <a:off x="8588180" y="2582796"/>
            <a:ext cx="2371145" cy="3103193"/>
          </a:xfrm>
          <a:prstGeom prst="roundRect">
            <a:avLst>
              <a:gd name="adj" fmla="val 8631"/>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A4A1F6B3-6ED2-E023-9021-999B2681B477}"/>
              </a:ext>
            </a:extLst>
          </p:cNvPr>
          <p:cNvSpPr>
            <a:spLocks noGrp="1"/>
          </p:cNvSpPr>
          <p:nvPr>
            <p:ph type="title"/>
          </p:nvPr>
        </p:nvSpPr>
        <p:spPr>
          <a:xfrm>
            <a:off x="838200" y="365125"/>
            <a:ext cx="10515599" cy="1325563"/>
          </a:xfrm>
        </p:spPr>
        <p:txBody>
          <a:bodyPr/>
          <a:lstStyle/>
          <a:p>
            <a:r>
              <a:rPr lang="en-US"/>
              <a:t>De </a:t>
            </a:r>
            <a:r>
              <a:rPr lang="en-US" err="1"/>
              <a:t>voordelen</a:t>
            </a:r>
            <a:endParaRPr lang="nl-BE"/>
          </a:p>
        </p:txBody>
      </p:sp>
      <p:sp>
        <p:nvSpPr>
          <p:cNvPr id="16" name="Tijdelijke aanduiding voor inhoud 2">
            <a:extLst>
              <a:ext uri="{FF2B5EF4-FFF2-40B4-BE49-F238E27FC236}">
                <a16:creationId xmlns:a16="http://schemas.microsoft.com/office/drawing/2014/main" id="{70650004-119E-4F8A-1513-7C2E08795E6C}"/>
              </a:ext>
            </a:extLst>
          </p:cNvPr>
          <p:cNvSpPr txBox="1">
            <a:spLocks/>
          </p:cNvSpPr>
          <p:nvPr/>
        </p:nvSpPr>
        <p:spPr>
          <a:xfrm>
            <a:off x="847417" y="3406697"/>
            <a:ext cx="2151988" cy="12222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err="1"/>
              <a:t>Zowel</a:t>
            </a:r>
            <a:r>
              <a:rPr lang="en-US" sz="2000"/>
              <a:t> </a:t>
            </a:r>
            <a:r>
              <a:rPr lang="en-US" sz="2000" b="1" err="1"/>
              <a:t>preventie</a:t>
            </a:r>
            <a:r>
              <a:rPr lang="en-US" sz="2000"/>
              <a:t> </a:t>
            </a:r>
            <a:r>
              <a:rPr lang="en-US" sz="2000" err="1"/>
              <a:t>als</a:t>
            </a:r>
            <a:r>
              <a:rPr lang="en-US" sz="2000"/>
              <a:t> </a:t>
            </a:r>
            <a:r>
              <a:rPr lang="en-US" sz="2000" b="1" err="1"/>
              <a:t>curatie</a:t>
            </a:r>
            <a:endParaRPr lang="nl-BE" sz="2000"/>
          </a:p>
          <a:p>
            <a:pPr marL="0" indent="0" algn="ctr">
              <a:buNone/>
            </a:pPr>
            <a:endParaRPr lang="nl-BE" sz="2000"/>
          </a:p>
        </p:txBody>
      </p:sp>
      <p:sp>
        <p:nvSpPr>
          <p:cNvPr id="17" name="Tijdelijke aanduiding voor inhoud 2">
            <a:extLst>
              <a:ext uri="{FF2B5EF4-FFF2-40B4-BE49-F238E27FC236}">
                <a16:creationId xmlns:a16="http://schemas.microsoft.com/office/drawing/2014/main" id="{5FC408DA-9B49-AA2C-2B1B-A4B80D9533CC}"/>
              </a:ext>
            </a:extLst>
          </p:cNvPr>
          <p:cNvSpPr txBox="1">
            <a:spLocks/>
          </p:cNvSpPr>
          <p:nvPr/>
        </p:nvSpPr>
        <p:spPr>
          <a:xfrm>
            <a:off x="3464197" y="3406697"/>
            <a:ext cx="2261566" cy="12222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BE" sz="2000"/>
              <a:t>Stress, burn-out en herstel </a:t>
            </a:r>
            <a:r>
              <a:rPr lang="nl-BE" sz="2000" b="1"/>
              <a:t>bespreekbaar</a:t>
            </a:r>
            <a:r>
              <a:rPr lang="nl-BE" sz="2000"/>
              <a:t> maken</a:t>
            </a:r>
            <a:endParaRPr lang="en-US" sz="2000"/>
          </a:p>
        </p:txBody>
      </p:sp>
      <p:sp>
        <p:nvSpPr>
          <p:cNvPr id="18" name="Tijdelijke aanduiding voor inhoud 2">
            <a:extLst>
              <a:ext uri="{FF2B5EF4-FFF2-40B4-BE49-F238E27FC236}">
                <a16:creationId xmlns:a16="http://schemas.microsoft.com/office/drawing/2014/main" id="{CBBB6D2B-8A13-25C0-830D-A1906F0E5AA5}"/>
              </a:ext>
            </a:extLst>
          </p:cNvPr>
          <p:cNvSpPr txBox="1">
            <a:spLocks/>
          </p:cNvSpPr>
          <p:nvPr/>
        </p:nvSpPr>
        <p:spPr>
          <a:xfrm>
            <a:off x="6072549" y="3406697"/>
            <a:ext cx="2151988" cy="12222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err="1"/>
              <a:t>Veilige</a:t>
            </a:r>
            <a:r>
              <a:rPr lang="en-US" sz="2000"/>
              <a:t> </a:t>
            </a:r>
            <a:r>
              <a:rPr lang="en-US" sz="2000" err="1"/>
              <a:t>werkomgeving</a:t>
            </a:r>
            <a:endParaRPr lang="nl-BE" sz="2000"/>
          </a:p>
        </p:txBody>
      </p:sp>
      <p:sp>
        <p:nvSpPr>
          <p:cNvPr id="19" name="Tijdelijke aanduiding voor inhoud 2">
            <a:extLst>
              <a:ext uri="{FF2B5EF4-FFF2-40B4-BE49-F238E27FC236}">
                <a16:creationId xmlns:a16="http://schemas.microsoft.com/office/drawing/2014/main" id="{82BD92C4-5707-2049-C30D-A28F2A74CE98}"/>
              </a:ext>
            </a:extLst>
          </p:cNvPr>
          <p:cNvSpPr txBox="1">
            <a:spLocks/>
          </p:cNvSpPr>
          <p:nvPr/>
        </p:nvSpPr>
        <p:spPr>
          <a:xfrm>
            <a:off x="8697758" y="3406696"/>
            <a:ext cx="2151988" cy="2068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BE" sz="2000"/>
              <a:t>Concrete </a:t>
            </a:r>
            <a:r>
              <a:rPr lang="nl-BE" sz="2000" b="1"/>
              <a:t>handvaten</a:t>
            </a:r>
            <a:r>
              <a:rPr lang="nl-BE" sz="2000"/>
              <a:t>: afdrukbare overzichten, vragenlijsten, voorbereidingen …</a:t>
            </a:r>
          </a:p>
          <a:p>
            <a:pPr marL="0" indent="0" algn="ctr">
              <a:buNone/>
            </a:pPr>
            <a:endParaRPr lang="nl-BE" sz="2000"/>
          </a:p>
        </p:txBody>
      </p:sp>
      <p:sp>
        <p:nvSpPr>
          <p:cNvPr id="32" name="Ovaal 31">
            <a:extLst>
              <a:ext uri="{FF2B5EF4-FFF2-40B4-BE49-F238E27FC236}">
                <a16:creationId xmlns:a16="http://schemas.microsoft.com/office/drawing/2014/main" id="{FC334549-328A-7973-8C1D-D6E9F6984DA4}"/>
              </a:ext>
            </a:extLst>
          </p:cNvPr>
          <p:cNvSpPr/>
          <p:nvPr/>
        </p:nvSpPr>
        <p:spPr>
          <a:xfrm>
            <a:off x="1484258" y="2119811"/>
            <a:ext cx="874935" cy="87493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3" name="Graphic 22" descr="Zorg met effen opvulling">
            <a:extLst>
              <a:ext uri="{FF2B5EF4-FFF2-40B4-BE49-F238E27FC236}">
                <a16:creationId xmlns:a16="http://schemas.microsoft.com/office/drawing/2014/main" id="{50C97656-A343-C1BB-DED9-93843E7EFEF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18783" y="2250749"/>
            <a:ext cx="605883" cy="605883"/>
          </a:xfrm>
          <a:prstGeom prst="rect">
            <a:avLst/>
          </a:prstGeom>
        </p:spPr>
      </p:pic>
      <p:sp>
        <p:nvSpPr>
          <p:cNvPr id="35" name="Ovaal 34">
            <a:extLst>
              <a:ext uri="{FF2B5EF4-FFF2-40B4-BE49-F238E27FC236}">
                <a16:creationId xmlns:a16="http://schemas.microsoft.com/office/drawing/2014/main" id="{71609181-2044-A1E3-5A68-C8E4586BD723}"/>
              </a:ext>
            </a:extLst>
          </p:cNvPr>
          <p:cNvSpPr/>
          <p:nvPr/>
        </p:nvSpPr>
        <p:spPr>
          <a:xfrm>
            <a:off x="4102723" y="2119811"/>
            <a:ext cx="874935" cy="87493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6" name="Ovaal 35">
            <a:extLst>
              <a:ext uri="{FF2B5EF4-FFF2-40B4-BE49-F238E27FC236}">
                <a16:creationId xmlns:a16="http://schemas.microsoft.com/office/drawing/2014/main" id="{B78ACCA6-3D02-F04A-FD4B-E7E6E8FA37EE}"/>
              </a:ext>
            </a:extLst>
          </p:cNvPr>
          <p:cNvSpPr/>
          <p:nvPr/>
        </p:nvSpPr>
        <p:spPr>
          <a:xfrm>
            <a:off x="6719502" y="2116222"/>
            <a:ext cx="874935" cy="87493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7" name="Ovaal 36">
            <a:extLst>
              <a:ext uri="{FF2B5EF4-FFF2-40B4-BE49-F238E27FC236}">
                <a16:creationId xmlns:a16="http://schemas.microsoft.com/office/drawing/2014/main" id="{1A58ED76-3995-A30C-893A-75EF787BF6CD}"/>
              </a:ext>
            </a:extLst>
          </p:cNvPr>
          <p:cNvSpPr/>
          <p:nvPr/>
        </p:nvSpPr>
        <p:spPr>
          <a:xfrm>
            <a:off x="9336284" y="2119811"/>
            <a:ext cx="874935" cy="87493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5" name="Graphic 24" descr="Opmerking: hart met effen opvulling">
            <a:extLst>
              <a:ext uri="{FF2B5EF4-FFF2-40B4-BE49-F238E27FC236}">
                <a16:creationId xmlns:a16="http://schemas.microsoft.com/office/drawing/2014/main" id="{C9F26651-FB50-855D-C44F-D8C80E2FE7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29552" y="2282167"/>
            <a:ext cx="621276" cy="621276"/>
          </a:xfrm>
          <a:prstGeom prst="rect">
            <a:avLst/>
          </a:prstGeom>
        </p:spPr>
      </p:pic>
      <p:pic>
        <p:nvPicPr>
          <p:cNvPr id="29" name="Graphic 28" descr="Controlelijst met effen opvulling">
            <a:extLst>
              <a:ext uri="{FF2B5EF4-FFF2-40B4-BE49-F238E27FC236}">
                <a16:creationId xmlns:a16="http://schemas.microsoft.com/office/drawing/2014/main" id="{566C14E4-22D3-39E4-5F1B-E1B62BA4DD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01101" y="2282167"/>
            <a:ext cx="545300" cy="545300"/>
          </a:xfrm>
          <a:prstGeom prst="rect">
            <a:avLst/>
          </a:prstGeom>
        </p:spPr>
      </p:pic>
      <p:pic>
        <p:nvPicPr>
          <p:cNvPr id="31" name="Graphic 30" descr="Schild met vinkje met effen opvulling">
            <a:extLst>
              <a:ext uri="{FF2B5EF4-FFF2-40B4-BE49-F238E27FC236}">
                <a16:creationId xmlns:a16="http://schemas.microsoft.com/office/drawing/2014/main" id="{E1B81C6C-7C1D-2440-AD34-D6A2FE10332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64187" y="2269333"/>
            <a:ext cx="568712" cy="568712"/>
          </a:xfrm>
          <a:prstGeom prst="rect">
            <a:avLst/>
          </a:prstGeom>
        </p:spPr>
      </p:pic>
    </p:spTree>
    <p:custDataLst>
      <p:tags r:id="rId1"/>
    </p:custDataLst>
    <p:extLst>
      <p:ext uri="{BB962C8B-B14F-4D97-AF65-F5344CB8AC3E}">
        <p14:creationId xmlns:p14="http://schemas.microsoft.com/office/powerpoint/2010/main" val="1328560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40C7FBE2-41FF-66A5-7FD6-2A2C47AE83E3}"/>
              </a:ext>
            </a:extLst>
          </p:cNvPr>
          <p:cNvSpPr/>
          <p:nvPr/>
        </p:nvSpPr>
        <p:spPr>
          <a:xfrm>
            <a:off x="3548743" y="3323893"/>
            <a:ext cx="2862943" cy="2775857"/>
          </a:xfrm>
          <a:prstGeom prst="round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D63D6B69-4CA7-845A-9C2C-B05EF2AA59B0}"/>
              </a:ext>
            </a:extLst>
          </p:cNvPr>
          <p:cNvSpPr>
            <a:spLocks noGrp="1"/>
          </p:cNvSpPr>
          <p:nvPr>
            <p:ph type="title"/>
          </p:nvPr>
        </p:nvSpPr>
        <p:spPr/>
        <p:txBody>
          <a:bodyPr/>
          <a:lstStyle/>
          <a:p>
            <a:r>
              <a:rPr lang="en-US"/>
              <a:t>Het </a:t>
            </a:r>
            <a:r>
              <a:rPr lang="en-US" err="1"/>
              <a:t>leertraject</a:t>
            </a:r>
            <a:r>
              <a:rPr lang="en-US"/>
              <a:t> </a:t>
            </a:r>
            <a:r>
              <a:rPr lang="en-US" err="1"/>
              <a:t>opstarten</a:t>
            </a:r>
            <a:endParaRPr lang="nl-BE"/>
          </a:p>
        </p:txBody>
      </p:sp>
      <p:sp>
        <p:nvSpPr>
          <p:cNvPr id="3" name="Tijdelijke aanduiding voor inhoud 2">
            <a:extLst>
              <a:ext uri="{FF2B5EF4-FFF2-40B4-BE49-F238E27FC236}">
                <a16:creationId xmlns:a16="http://schemas.microsoft.com/office/drawing/2014/main" id="{24C207F4-9D88-9B2A-CFF4-109E6B0B973F}"/>
              </a:ext>
            </a:extLst>
          </p:cNvPr>
          <p:cNvSpPr>
            <a:spLocks noGrp="1"/>
          </p:cNvSpPr>
          <p:nvPr>
            <p:ph idx="1"/>
          </p:nvPr>
        </p:nvSpPr>
        <p:spPr/>
        <p:txBody>
          <a:bodyPr/>
          <a:lstStyle/>
          <a:p>
            <a:r>
              <a:rPr lang="en-US" b="1" err="1"/>
              <a:t>Registreer</a:t>
            </a:r>
            <a:r>
              <a:rPr lang="en-US"/>
              <a:t> je op het platform van </a:t>
            </a:r>
            <a:r>
              <a:rPr lang="en-US" err="1"/>
              <a:t>FeBi</a:t>
            </a:r>
            <a:endParaRPr lang="en-US"/>
          </a:p>
          <a:p>
            <a:r>
              <a:rPr lang="en-US" err="1"/>
              <a:t>Gebruik</a:t>
            </a:r>
            <a:r>
              <a:rPr lang="en-US"/>
              <a:t> het </a:t>
            </a:r>
            <a:r>
              <a:rPr lang="en-US" b="1" err="1"/>
              <a:t>naslagwerk</a:t>
            </a:r>
            <a:r>
              <a:rPr lang="en-US"/>
              <a:t> (Gesprekskaarten, FAQ …)</a:t>
            </a:r>
          </a:p>
          <a:p>
            <a:endParaRPr lang="en-US"/>
          </a:p>
        </p:txBody>
      </p:sp>
      <p:pic>
        <p:nvPicPr>
          <p:cNvPr id="16" name="Afbeelding 15">
            <a:extLst>
              <a:ext uri="{FF2B5EF4-FFF2-40B4-BE49-F238E27FC236}">
                <a16:creationId xmlns:a16="http://schemas.microsoft.com/office/drawing/2014/main" id="{52AA07BA-D2BC-6CD0-3CA1-735496CA8E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40230">
            <a:off x="6636634" y="3511736"/>
            <a:ext cx="2457427" cy="2505278"/>
          </a:xfrm>
          <a:prstGeom prst="rect">
            <a:avLst/>
          </a:prstGeom>
        </p:spPr>
      </p:pic>
      <p:pic>
        <p:nvPicPr>
          <p:cNvPr id="8" name="Graphic 7" descr="Lijn met pijl: curve in tegenwijzerzin met effen opvulling">
            <a:extLst>
              <a:ext uri="{FF2B5EF4-FFF2-40B4-BE49-F238E27FC236}">
                <a16:creationId xmlns:a16="http://schemas.microsoft.com/office/drawing/2014/main" id="{82762D35-5FD7-D4D1-E318-9FC61B2B6B9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748095">
            <a:off x="6131719" y="4105801"/>
            <a:ext cx="550649" cy="550649"/>
          </a:xfrm>
          <a:prstGeom prst="rect">
            <a:avLst/>
          </a:prstGeom>
        </p:spPr>
      </p:pic>
      <p:pic>
        <p:nvPicPr>
          <p:cNvPr id="7" name="Afbeelding 6">
            <a:extLst>
              <a:ext uri="{FF2B5EF4-FFF2-40B4-BE49-F238E27FC236}">
                <a16:creationId xmlns:a16="http://schemas.microsoft.com/office/drawing/2014/main" id="{07DBFB11-B1F5-C0D8-C434-180A31EB91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36712" y="3610512"/>
            <a:ext cx="2202618" cy="2202618"/>
          </a:xfrm>
          <a:prstGeom prst="rect">
            <a:avLst/>
          </a:prstGeom>
        </p:spPr>
      </p:pic>
    </p:spTree>
    <p:custDataLst>
      <p:tags r:id="rId1"/>
    </p:custDataLst>
    <p:extLst>
      <p:ext uri="{BB962C8B-B14F-4D97-AF65-F5344CB8AC3E}">
        <p14:creationId xmlns:p14="http://schemas.microsoft.com/office/powerpoint/2010/main" val="3888828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EA25154-4CB0-3EA9-5D9C-5534BBBFC9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0117" y="669906"/>
            <a:ext cx="4102975" cy="4351339"/>
          </a:xfrm>
          <a:prstGeom prst="rect">
            <a:avLst/>
          </a:prstGeom>
        </p:spPr>
      </p:pic>
      <p:sp>
        <p:nvSpPr>
          <p:cNvPr id="7" name="Titel 6">
            <a:extLst>
              <a:ext uri="{FF2B5EF4-FFF2-40B4-BE49-F238E27FC236}">
                <a16:creationId xmlns:a16="http://schemas.microsoft.com/office/drawing/2014/main" id="{58148A8D-5972-8BEF-AD5E-EAF3769CB5DC}"/>
              </a:ext>
            </a:extLst>
          </p:cNvPr>
          <p:cNvSpPr>
            <a:spLocks noGrp="1"/>
          </p:cNvSpPr>
          <p:nvPr>
            <p:ph type="title"/>
          </p:nvPr>
        </p:nvSpPr>
        <p:spPr>
          <a:xfrm>
            <a:off x="4437417" y="4863778"/>
            <a:ext cx="3008374" cy="819831"/>
          </a:xfrm>
        </p:spPr>
        <p:txBody>
          <a:bodyPr/>
          <a:lstStyle/>
          <a:p>
            <a:pPr algn="ctr"/>
            <a:r>
              <a:rPr lang="fr-BE" err="1"/>
              <a:t>Vragen</a:t>
            </a:r>
            <a:r>
              <a:rPr lang="fr-BE"/>
              <a:t>?</a:t>
            </a:r>
            <a:endParaRPr lang="nl-BE"/>
          </a:p>
        </p:txBody>
      </p:sp>
    </p:spTree>
    <p:custDataLst>
      <p:tags r:id="rId1"/>
    </p:custDataLst>
    <p:extLst>
      <p:ext uri="{BB962C8B-B14F-4D97-AF65-F5344CB8AC3E}">
        <p14:creationId xmlns:p14="http://schemas.microsoft.com/office/powerpoint/2010/main" val="2140495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2013 - 2022 THEMA" val="Qqly5PiN"/>
  <p:tag name="ARTICULATE_SLIDE_COUNT" val="18"/>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2013 - 2022 Thema">
  <a:themeElements>
    <a:clrScheme name="Aangepast 2">
      <a:dk1>
        <a:srgbClr val="005587"/>
      </a:dk1>
      <a:lt1>
        <a:srgbClr val="F7F5F2"/>
      </a:lt1>
      <a:dk2>
        <a:srgbClr val="005587"/>
      </a:dk2>
      <a:lt2>
        <a:srgbClr val="F7F5F2"/>
      </a:lt2>
      <a:accent1>
        <a:srgbClr val="8FCACA"/>
      </a:accent1>
      <a:accent2>
        <a:srgbClr val="A2CEE4"/>
      </a:accent2>
      <a:accent3>
        <a:srgbClr val="FFBF91"/>
      </a:accent3>
      <a:accent4>
        <a:srgbClr val="8E76B3"/>
      </a:accent4>
      <a:accent5>
        <a:srgbClr val="97C1A9"/>
      </a:accent5>
      <a:accent6>
        <a:srgbClr val="E67C73"/>
      </a:accent6>
      <a:hlink>
        <a:srgbClr val="8FCACA"/>
      </a:hlink>
      <a:folHlink>
        <a:srgbClr val="97C1A9"/>
      </a:folHlink>
    </a:clrScheme>
    <a:fontScheme name="Office 2013 - 2022 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8438184-0569-4ce7-ba7a-1a2d7519cdb9">
      <Terms xmlns="http://schemas.microsoft.com/office/infopath/2007/PartnerControls"/>
    </lcf76f155ced4ddcb4097134ff3c332f>
    <TaxCatchAll xmlns="5186ef93-8c95-45a9-b29b-48a30752307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E8EA8BC9990B74EB794DA2FFE689BCF" ma:contentTypeVersion="12" ma:contentTypeDescription="Create a new document." ma:contentTypeScope="" ma:versionID="9fb6de35dcb45666ec00875e08b547cd">
  <xsd:schema xmlns:xsd="http://www.w3.org/2001/XMLSchema" xmlns:xs="http://www.w3.org/2001/XMLSchema" xmlns:p="http://schemas.microsoft.com/office/2006/metadata/properties" xmlns:ns2="f8438184-0569-4ce7-ba7a-1a2d7519cdb9" xmlns:ns3="5186ef93-8c95-45a9-b29b-48a307523076" targetNamespace="http://schemas.microsoft.com/office/2006/metadata/properties" ma:root="true" ma:fieldsID="ec5b11bc742e4821071a0ca8041b4709" ns2:_="" ns3:_="">
    <xsd:import namespace="f8438184-0569-4ce7-ba7a-1a2d7519cdb9"/>
    <xsd:import namespace="5186ef93-8c95-45a9-b29b-48a30752307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438184-0569-4ce7-ba7a-1a2d7519c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2998bec-b809-4b7b-a52a-864659d8be8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186ef93-8c95-45a9-b29b-48a30752307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5cdcb8d-c291-43fd-b2f4-c9d9d5a2cd69}" ma:internalName="TaxCatchAll" ma:showField="CatchAllData" ma:web="5186ef93-8c95-45a9-b29b-48a3075230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0AF980-CB0C-465B-80E3-C4D27FFD744C}">
  <ds:schemaRefs>
    <ds:schemaRef ds:uri="5186ef93-8c95-45a9-b29b-48a307523076"/>
    <ds:schemaRef ds:uri="f8438184-0569-4ce7-ba7a-1a2d7519cdb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CA75CFF-43B4-4C2C-9702-349B10021DA1}">
  <ds:schemaRefs>
    <ds:schemaRef ds:uri="http://schemas.microsoft.com/sharepoint/v3/contenttype/forms"/>
  </ds:schemaRefs>
</ds:datastoreItem>
</file>

<file path=customXml/itemProps3.xml><?xml version="1.0" encoding="utf-8"?>
<ds:datastoreItem xmlns:ds="http://schemas.openxmlformats.org/officeDocument/2006/customXml" ds:itemID="{CBECD822-1225-4415-8A6E-57DF33D3F327}">
  <ds:schemaRefs>
    <ds:schemaRef ds:uri="5186ef93-8c95-45a9-b29b-48a307523076"/>
    <ds:schemaRef ds:uri="f8438184-0569-4ce7-ba7a-1a2d7519cdb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49c3d703-3579-47bf-a888-7c913fbdced9}" enabled="0" method="" siteId="{49c3d703-3579-47bf-a888-7c913fbdced9}" removed="1"/>
</clbl:labelList>
</file>

<file path=docProps/app.xml><?xml version="1.0" encoding="utf-8"?>
<Properties xmlns="http://schemas.openxmlformats.org/officeDocument/2006/extended-properties" xmlns:vt="http://schemas.openxmlformats.org/officeDocument/2006/docPropsVTypes">
  <Template/>
  <TotalTime>0</TotalTime>
  <Words>2729</Words>
  <Application>Microsoft Office PowerPoint</Application>
  <PresentationFormat>Breedbeeld</PresentationFormat>
  <Paragraphs>201</Paragraphs>
  <Slides>18</Slides>
  <Notes>18</Notes>
  <HiddenSlides>2</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18</vt:i4>
      </vt:variant>
    </vt:vector>
  </HeadingPairs>
  <TitlesOfParts>
    <vt:vector size="23" baseType="lpstr">
      <vt:lpstr>Calibri</vt:lpstr>
      <vt:lpstr>Arial</vt:lpstr>
      <vt:lpstr>Aptos</vt:lpstr>
      <vt:lpstr>Ubuntu</vt:lpstr>
      <vt:lpstr>Office 2013 - 2022 Thema</vt:lpstr>
      <vt:lpstr>PowerPoint-presentatie</vt:lpstr>
      <vt:lpstr>Achtergrondinformatie voor de presentator</vt:lpstr>
      <vt:lpstr>Richtlijnen voor het gebruik van Mentimeter</vt:lpstr>
      <vt:lpstr>PowerPoint-presentatie</vt:lpstr>
      <vt:lpstr>Trend in de zorg</vt:lpstr>
      <vt:lpstr>PowerPoint-presentatie</vt:lpstr>
      <vt:lpstr>Ga SAMEN aan de slag</vt:lpstr>
      <vt:lpstr>Het leertraject</vt:lpstr>
      <vt:lpstr>Het leertraject</vt:lpstr>
      <vt:lpstr>Het leertraject</vt:lpstr>
      <vt:lpstr>Het leertraject</vt:lpstr>
      <vt:lpstr>Aanpak</vt:lpstr>
      <vt:lpstr>PowerPoint-presentatie</vt:lpstr>
      <vt:lpstr>De planning</vt:lpstr>
      <vt:lpstr>PowerPoint-presentatie</vt:lpstr>
      <vt:lpstr>De voordelen</vt:lpstr>
      <vt:lpstr>Het leertraject opstarten</vt:lpstr>
      <vt:lpstr>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Tjalie Bernaerts</dc:creator>
  <cp:lastModifiedBy>Kaat Lisaerde</cp:lastModifiedBy>
  <cp:revision>2</cp:revision>
  <dcterms:created xsi:type="dcterms:W3CDTF">2026-04-22T12:10:40Z</dcterms:created>
  <dcterms:modified xsi:type="dcterms:W3CDTF">2026-05-05T07:49:04Z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26394554-5D5C-476B-895C-778EA6AE0613</vt:lpwstr>
  </property>
  <property fmtid="{D5CDD505-2E9C-101B-9397-08002B2CF9AE}" pid="3" name="ArticulatePath">
    <vt:lpwstr>https://cronos.sharepoint.com/sites/FeBi-Opnieuwaanboord/Shared Documents/Development/10. Communicatiecampagne/Deliverables/New Microsoft PowerPoint Presentation</vt:lpwstr>
  </property>
  <property fmtid="{D5CDD505-2E9C-101B-9397-08002B2CF9AE}" pid="4" name="ContentTypeId">
    <vt:lpwstr>0x010100FE8EA8BC9990B74EB794DA2FFE689BCF</vt:lpwstr>
  </property>
  <property fmtid="{D5CDD505-2E9C-101B-9397-08002B2CF9AE}" pid="5" name="MediaServiceImageTags">
    <vt:lpwstr/>
  </property>
</Properties>
</file>